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13"/>
  </p:notesMasterIdLst>
  <p:sldIdLst>
    <p:sldId id="256" r:id="rId5"/>
    <p:sldId id="257" r:id="rId6"/>
    <p:sldId id="260" r:id="rId7"/>
    <p:sldId id="258" r:id="rId8"/>
    <p:sldId id="259" r:id="rId9"/>
    <p:sldId id="263" r:id="rId10"/>
    <p:sldId id="261" r:id="rId11"/>
    <p:sldId id="262" r:id="rId12"/>
  </p:sldIdLst>
  <p:sldSz cx="12192000" cy="6858000"/>
  <p:notesSz cx="6858000" cy="9144000"/>
  <p:defaultText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B8CB35ED-F338-45DB-8855-40E0645E6053}" v="3" dt="2025-06-04T09:36:01.795"/>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981" autoAdjust="0"/>
    <p:restoredTop sz="94660"/>
  </p:normalViewPr>
  <p:slideViewPr>
    <p:cSldViewPr snapToGrid="0">
      <p:cViewPr varScale="1">
        <p:scale>
          <a:sx n="90" d="100"/>
          <a:sy n="90" d="100"/>
        </p:scale>
        <p:origin x="173" y="4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notesMaster" Target="notesMasters/notesMaster1.xml"/><Relationship Id="rId18" Type="http://schemas.microsoft.com/office/2015/10/relationships/revisionInfo" Target="revisionInfo.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viewProps" Target="viewProps.xml"/><Relationship Id="rId10" Type="http://schemas.openxmlformats.org/officeDocument/2006/relationships/slide" Target="slides/slide6.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Ylätunnisteen paikkamerkki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i-FI"/>
          </a:p>
        </p:txBody>
      </p:sp>
      <p:sp>
        <p:nvSpPr>
          <p:cNvPr id="3" name="Päivämäärän paikkamerkki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3C22379-A263-43BC-A6F2-C827A10CAABA}" type="datetimeFigureOut">
              <a:rPr lang="fi-FI" smtClean="0"/>
              <a:t>4.6.2025</a:t>
            </a:fld>
            <a:endParaRPr lang="fi-FI"/>
          </a:p>
        </p:txBody>
      </p:sp>
      <p:sp>
        <p:nvSpPr>
          <p:cNvPr id="4" name="Dian kuvan paikkamerkki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i-FI"/>
          </a:p>
        </p:txBody>
      </p:sp>
      <p:sp>
        <p:nvSpPr>
          <p:cNvPr id="5" name="Huomautusten paikkamerkki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6" name="Alatunnisteen paikkamerkki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i-FI"/>
          </a:p>
        </p:txBody>
      </p:sp>
      <p:sp>
        <p:nvSpPr>
          <p:cNvPr id="7" name="Dian numeron paikkamerkki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7E663B6-9D6C-484D-B024-2D1254A1981F}" type="slidenum">
              <a:rPr lang="fi-FI" smtClean="0"/>
              <a:t>‹#›</a:t>
            </a:fld>
            <a:endParaRPr lang="fi-FI"/>
          </a:p>
        </p:txBody>
      </p:sp>
    </p:spTree>
    <p:extLst>
      <p:ext uri="{BB962C8B-B14F-4D97-AF65-F5344CB8AC3E}">
        <p14:creationId xmlns:p14="http://schemas.microsoft.com/office/powerpoint/2010/main" val="419456915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dirty="0"/>
          </a:p>
        </p:txBody>
      </p:sp>
      <p:sp>
        <p:nvSpPr>
          <p:cNvPr id="4" name="Dian numeron paikkamerkki 3"/>
          <p:cNvSpPr>
            <a:spLocks noGrp="1"/>
          </p:cNvSpPr>
          <p:nvPr>
            <p:ph type="sldNum" sz="quarter" idx="5"/>
          </p:nvPr>
        </p:nvSpPr>
        <p:spPr/>
        <p:txBody>
          <a:bodyPr/>
          <a:lstStyle/>
          <a:p>
            <a:fld id="{D7E663B6-9D6C-484D-B024-2D1254A1981F}" type="slidenum">
              <a:rPr lang="fi-FI" smtClean="0"/>
              <a:t>2</a:t>
            </a:fld>
            <a:endParaRPr lang="fi-FI"/>
          </a:p>
        </p:txBody>
      </p:sp>
    </p:spTree>
    <p:extLst>
      <p:ext uri="{BB962C8B-B14F-4D97-AF65-F5344CB8AC3E}">
        <p14:creationId xmlns:p14="http://schemas.microsoft.com/office/powerpoint/2010/main" val="303246834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dirty="0"/>
          </a:p>
        </p:txBody>
      </p:sp>
      <p:sp>
        <p:nvSpPr>
          <p:cNvPr id="4" name="Dian numeron paikkamerkki 3"/>
          <p:cNvSpPr>
            <a:spLocks noGrp="1"/>
          </p:cNvSpPr>
          <p:nvPr>
            <p:ph type="sldNum" sz="quarter" idx="5"/>
          </p:nvPr>
        </p:nvSpPr>
        <p:spPr/>
        <p:txBody>
          <a:bodyPr/>
          <a:lstStyle/>
          <a:p>
            <a:fld id="{D7E663B6-9D6C-484D-B024-2D1254A1981F}" type="slidenum">
              <a:rPr lang="fi-FI" smtClean="0"/>
              <a:t>3</a:t>
            </a:fld>
            <a:endParaRPr lang="fi-FI"/>
          </a:p>
        </p:txBody>
      </p:sp>
    </p:spTree>
    <p:extLst>
      <p:ext uri="{BB962C8B-B14F-4D97-AF65-F5344CB8AC3E}">
        <p14:creationId xmlns:p14="http://schemas.microsoft.com/office/powerpoint/2010/main" val="29362486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Otsikkodia">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225BE261-E2FE-4C77-8EEA-4CB7EDC75154}"/>
              </a:ext>
            </a:extLst>
          </p:cNvPr>
          <p:cNvSpPr>
            <a:spLocks noGrp="1"/>
          </p:cNvSpPr>
          <p:nvPr>
            <p:ph type="ctrTitle"/>
          </p:nvPr>
        </p:nvSpPr>
        <p:spPr>
          <a:xfrm>
            <a:off x="552450" y="1122363"/>
            <a:ext cx="11088688" cy="2387600"/>
          </a:xfrm>
        </p:spPr>
        <p:txBody>
          <a:bodyPr anchor="b"/>
          <a:lstStyle>
            <a:lvl1pPr algn="ctr">
              <a:defRPr sz="6000"/>
            </a:lvl1pPr>
          </a:lstStyle>
          <a:p>
            <a:r>
              <a:rPr lang="fi-FI"/>
              <a:t>Muokkaa ots. perustyyl. napsautt.</a:t>
            </a:r>
            <a:endParaRPr lang="fi-FI" dirty="0"/>
          </a:p>
        </p:txBody>
      </p:sp>
      <p:sp>
        <p:nvSpPr>
          <p:cNvPr id="3" name="Alaotsikko 2">
            <a:extLst>
              <a:ext uri="{FF2B5EF4-FFF2-40B4-BE49-F238E27FC236}">
                <a16:creationId xmlns:a16="http://schemas.microsoft.com/office/drawing/2014/main" id="{CD82EAA2-3A0A-4257-9055-BB27CA1A4A81}"/>
              </a:ext>
            </a:extLst>
          </p:cNvPr>
          <p:cNvSpPr>
            <a:spLocks noGrp="1"/>
          </p:cNvSpPr>
          <p:nvPr>
            <p:ph type="subTitle" idx="1"/>
          </p:nvPr>
        </p:nvSpPr>
        <p:spPr>
          <a:xfrm>
            <a:off x="552450" y="3602038"/>
            <a:ext cx="11088688"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a:t>Muokkaa alaotsikon perustyyliä napsautt.</a:t>
            </a:r>
            <a:endParaRPr lang="fi-FI" dirty="0"/>
          </a:p>
        </p:txBody>
      </p:sp>
      <p:sp>
        <p:nvSpPr>
          <p:cNvPr id="4" name="Päivämäärän paikkamerkki 3">
            <a:extLst>
              <a:ext uri="{FF2B5EF4-FFF2-40B4-BE49-F238E27FC236}">
                <a16:creationId xmlns:a16="http://schemas.microsoft.com/office/drawing/2014/main" id="{ECEF26AE-492F-45A7-BBF2-FBE552472825}"/>
              </a:ext>
            </a:extLst>
          </p:cNvPr>
          <p:cNvSpPr>
            <a:spLocks noGrp="1"/>
          </p:cNvSpPr>
          <p:nvPr>
            <p:ph type="dt" sz="half" idx="10"/>
          </p:nvPr>
        </p:nvSpPr>
        <p:spPr/>
        <p:txBody>
          <a:bodyPr/>
          <a:lstStyle/>
          <a:p>
            <a:fld id="{404E71DB-EE2C-417F-A2BB-AA3AC39C94F9}" type="datetimeFigureOut">
              <a:rPr lang="fi-FI" smtClean="0"/>
              <a:t>4.6.2025</a:t>
            </a:fld>
            <a:endParaRPr lang="fi-FI"/>
          </a:p>
        </p:txBody>
      </p:sp>
      <p:sp>
        <p:nvSpPr>
          <p:cNvPr id="5" name="Alatunnisteen paikkamerkki 4">
            <a:extLst>
              <a:ext uri="{FF2B5EF4-FFF2-40B4-BE49-F238E27FC236}">
                <a16:creationId xmlns:a16="http://schemas.microsoft.com/office/drawing/2014/main" id="{E4ACF070-5230-4499-B93E-5FA05363334E}"/>
              </a:ext>
            </a:extLst>
          </p:cNvPr>
          <p:cNvSpPr>
            <a:spLocks noGrp="1"/>
          </p:cNvSpPr>
          <p:nvPr>
            <p:ph type="ftr" sz="quarter" idx="11"/>
          </p:nvPr>
        </p:nvSpPr>
        <p:spPr/>
        <p:txBody>
          <a:bodyPr/>
          <a:lstStyle/>
          <a:p>
            <a:endParaRPr lang="fi-FI"/>
          </a:p>
        </p:txBody>
      </p:sp>
      <p:sp>
        <p:nvSpPr>
          <p:cNvPr id="6" name="Dian numeron paikkamerkki 5">
            <a:extLst>
              <a:ext uri="{FF2B5EF4-FFF2-40B4-BE49-F238E27FC236}">
                <a16:creationId xmlns:a16="http://schemas.microsoft.com/office/drawing/2014/main" id="{5553A9ED-FA8D-41DB-8B79-CBB6031D61CA}"/>
              </a:ext>
            </a:extLst>
          </p:cNvPr>
          <p:cNvSpPr>
            <a:spLocks noGrp="1"/>
          </p:cNvSpPr>
          <p:nvPr>
            <p:ph type="sldNum" sz="quarter" idx="12"/>
          </p:nvPr>
        </p:nvSpPr>
        <p:spPr/>
        <p:txBody>
          <a:bodyPr/>
          <a:lstStyle/>
          <a:p>
            <a:fld id="{B401E809-AA7B-4389-8C73-A525790BF8EC}" type="slidenum">
              <a:rPr lang="fi-FI" smtClean="0"/>
              <a:t>‹#›</a:t>
            </a:fld>
            <a:endParaRPr lang="fi-FI"/>
          </a:p>
        </p:txBody>
      </p:sp>
      <p:pic>
        <p:nvPicPr>
          <p:cNvPr id="11" name="Kuva 10">
            <a:extLst>
              <a:ext uri="{FF2B5EF4-FFF2-40B4-BE49-F238E27FC236}">
                <a16:creationId xmlns:a16="http://schemas.microsoft.com/office/drawing/2014/main" id="{A9214C65-3180-4594-B626-E11542FB970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749458" y="5810388"/>
            <a:ext cx="2376775" cy="950710"/>
          </a:xfrm>
          <a:prstGeom prst="rect">
            <a:avLst/>
          </a:prstGeom>
        </p:spPr>
      </p:pic>
      <p:sp>
        <p:nvSpPr>
          <p:cNvPr id="12" name="Tekstiruutu 11">
            <a:extLst>
              <a:ext uri="{FF2B5EF4-FFF2-40B4-BE49-F238E27FC236}">
                <a16:creationId xmlns:a16="http://schemas.microsoft.com/office/drawing/2014/main" id="{0008A40D-7B93-4C04-BF5B-E83BF96D2BCF}"/>
              </a:ext>
            </a:extLst>
          </p:cNvPr>
          <p:cNvSpPr txBox="1"/>
          <p:nvPr/>
        </p:nvSpPr>
        <p:spPr>
          <a:xfrm>
            <a:off x="0" y="6456152"/>
            <a:ext cx="4193771" cy="461665"/>
          </a:xfrm>
          <a:prstGeom prst="rect">
            <a:avLst/>
          </a:prstGeom>
          <a:noFill/>
        </p:spPr>
        <p:txBody>
          <a:bodyPr wrap="square" rtlCol="0">
            <a:spAutoFit/>
          </a:bodyPr>
          <a:lstStyle/>
          <a:p>
            <a:pPr marL="457200" marR="0" lvl="1" indent="0" algn="l" defTabSz="914400" rtl="0" eaLnBrk="1" fontAlgn="auto" latinLnBrk="0" hangingPunct="1">
              <a:lnSpc>
                <a:spcPct val="100000"/>
              </a:lnSpc>
              <a:spcBef>
                <a:spcPts val="0"/>
              </a:spcBef>
              <a:spcAft>
                <a:spcPts val="0"/>
              </a:spcAft>
              <a:buClrTx/>
              <a:buSzTx/>
              <a:buFontTx/>
              <a:buNone/>
              <a:tabLst/>
              <a:defRPr/>
            </a:pPr>
            <a:r>
              <a:rPr lang="fi-FI" sz="1200" dirty="0">
                <a:solidFill>
                  <a:srgbClr val="B1B3B6"/>
                </a:solidFill>
              </a:rPr>
              <a:t>Suomen Biokierto &amp; Biokaasu ry I www.biokierto.fi</a:t>
            </a:r>
            <a:r>
              <a:rPr lang="fi-FI" sz="1200" dirty="0"/>
              <a:t> </a:t>
            </a:r>
          </a:p>
          <a:p>
            <a:pPr lvl="1"/>
            <a:endParaRPr lang="fi-FI" sz="1200" dirty="0">
              <a:solidFill>
                <a:srgbClr val="B1B3B6"/>
              </a:solidFill>
            </a:endParaRPr>
          </a:p>
        </p:txBody>
      </p:sp>
    </p:spTree>
    <p:extLst>
      <p:ext uri="{BB962C8B-B14F-4D97-AF65-F5344CB8AC3E}">
        <p14:creationId xmlns:p14="http://schemas.microsoft.com/office/powerpoint/2010/main" val="108459445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Tyhjä">
    <p:spTree>
      <p:nvGrpSpPr>
        <p:cNvPr id="1" name=""/>
        <p:cNvGrpSpPr/>
        <p:nvPr/>
      </p:nvGrpSpPr>
      <p:grpSpPr>
        <a:xfrm>
          <a:off x="0" y="0"/>
          <a:ext cx="0" cy="0"/>
          <a:chOff x="0" y="0"/>
          <a:chExt cx="0" cy="0"/>
        </a:xfrm>
      </p:grpSpPr>
      <p:sp>
        <p:nvSpPr>
          <p:cNvPr id="2" name="Päivämäärän paikkamerkki 1">
            <a:extLst>
              <a:ext uri="{FF2B5EF4-FFF2-40B4-BE49-F238E27FC236}">
                <a16:creationId xmlns:a16="http://schemas.microsoft.com/office/drawing/2014/main" id="{03E11F12-4813-49D9-89B9-806E9589158E}"/>
              </a:ext>
            </a:extLst>
          </p:cNvPr>
          <p:cNvSpPr>
            <a:spLocks noGrp="1"/>
          </p:cNvSpPr>
          <p:nvPr>
            <p:ph type="dt" sz="half" idx="10"/>
          </p:nvPr>
        </p:nvSpPr>
        <p:spPr/>
        <p:txBody>
          <a:bodyPr/>
          <a:lstStyle/>
          <a:p>
            <a:fld id="{404E71DB-EE2C-417F-A2BB-AA3AC39C94F9}" type="datetimeFigureOut">
              <a:rPr lang="fi-FI" smtClean="0"/>
              <a:t>4.6.2025</a:t>
            </a:fld>
            <a:endParaRPr lang="fi-FI"/>
          </a:p>
        </p:txBody>
      </p:sp>
      <p:sp>
        <p:nvSpPr>
          <p:cNvPr id="3" name="Alatunnisteen paikkamerkki 2">
            <a:extLst>
              <a:ext uri="{FF2B5EF4-FFF2-40B4-BE49-F238E27FC236}">
                <a16:creationId xmlns:a16="http://schemas.microsoft.com/office/drawing/2014/main" id="{0CAA4A10-8C9C-496F-B512-59533AF23115}"/>
              </a:ext>
            </a:extLst>
          </p:cNvPr>
          <p:cNvSpPr>
            <a:spLocks noGrp="1"/>
          </p:cNvSpPr>
          <p:nvPr>
            <p:ph type="ftr" sz="quarter" idx="11"/>
          </p:nvPr>
        </p:nvSpPr>
        <p:spPr/>
        <p:txBody>
          <a:bodyPr/>
          <a:lstStyle/>
          <a:p>
            <a:endParaRPr lang="fi-FI"/>
          </a:p>
        </p:txBody>
      </p:sp>
      <p:sp>
        <p:nvSpPr>
          <p:cNvPr id="4" name="Dian numeron paikkamerkki 3">
            <a:extLst>
              <a:ext uri="{FF2B5EF4-FFF2-40B4-BE49-F238E27FC236}">
                <a16:creationId xmlns:a16="http://schemas.microsoft.com/office/drawing/2014/main" id="{D6202C14-C9A0-4B61-94C8-3E4157346846}"/>
              </a:ext>
            </a:extLst>
          </p:cNvPr>
          <p:cNvSpPr>
            <a:spLocks noGrp="1"/>
          </p:cNvSpPr>
          <p:nvPr>
            <p:ph type="sldNum" sz="quarter" idx="12"/>
          </p:nvPr>
        </p:nvSpPr>
        <p:spPr/>
        <p:txBody>
          <a:bodyPr/>
          <a:lstStyle/>
          <a:p>
            <a:fld id="{B401E809-AA7B-4389-8C73-A525790BF8EC}" type="slidenum">
              <a:rPr lang="fi-FI" smtClean="0"/>
              <a:t>‹#›</a:t>
            </a:fld>
            <a:endParaRPr lang="fi-FI"/>
          </a:p>
        </p:txBody>
      </p:sp>
      <p:pic>
        <p:nvPicPr>
          <p:cNvPr id="5" name="Kuva 4">
            <a:extLst>
              <a:ext uri="{FF2B5EF4-FFF2-40B4-BE49-F238E27FC236}">
                <a16:creationId xmlns:a16="http://schemas.microsoft.com/office/drawing/2014/main" id="{186F8D48-C484-494E-A139-138525C5292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749458" y="5810388"/>
            <a:ext cx="2376775" cy="950710"/>
          </a:xfrm>
          <a:prstGeom prst="rect">
            <a:avLst/>
          </a:prstGeom>
        </p:spPr>
      </p:pic>
      <p:sp>
        <p:nvSpPr>
          <p:cNvPr id="6" name="Tekstiruutu 5">
            <a:extLst>
              <a:ext uri="{FF2B5EF4-FFF2-40B4-BE49-F238E27FC236}">
                <a16:creationId xmlns:a16="http://schemas.microsoft.com/office/drawing/2014/main" id="{ADD41491-3D83-427D-84BA-7D59D8CD2FBF}"/>
              </a:ext>
            </a:extLst>
          </p:cNvPr>
          <p:cNvSpPr txBox="1"/>
          <p:nvPr/>
        </p:nvSpPr>
        <p:spPr>
          <a:xfrm>
            <a:off x="0" y="6456152"/>
            <a:ext cx="4193771" cy="461665"/>
          </a:xfrm>
          <a:prstGeom prst="rect">
            <a:avLst/>
          </a:prstGeom>
          <a:noFill/>
        </p:spPr>
        <p:txBody>
          <a:bodyPr wrap="square" rtlCol="0">
            <a:spAutoFit/>
          </a:bodyPr>
          <a:lstStyle/>
          <a:p>
            <a:pPr marL="457200" marR="0" lvl="1" indent="0" algn="l" defTabSz="914400" rtl="0" eaLnBrk="1" fontAlgn="auto" latinLnBrk="0" hangingPunct="1">
              <a:lnSpc>
                <a:spcPct val="100000"/>
              </a:lnSpc>
              <a:spcBef>
                <a:spcPts val="0"/>
              </a:spcBef>
              <a:spcAft>
                <a:spcPts val="0"/>
              </a:spcAft>
              <a:buClrTx/>
              <a:buSzTx/>
              <a:buFontTx/>
              <a:buNone/>
              <a:tabLst/>
              <a:defRPr/>
            </a:pPr>
            <a:r>
              <a:rPr lang="fi-FI" sz="1200" dirty="0">
                <a:solidFill>
                  <a:srgbClr val="B1B3B6"/>
                </a:solidFill>
              </a:rPr>
              <a:t>Suomen Biokierto &amp; Biokaasu ry I www.biokierto.fi</a:t>
            </a:r>
            <a:r>
              <a:rPr lang="fi-FI" sz="1200" dirty="0"/>
              <a:t> </a:t>
            </a:r>
          </a:p>
          <a:p>
            <a:pPr lvl="1"/>
            <a:endParaRPr lang="fi-FI" sz="1200" dirty="0">
              <a:solidFill>
                <a:srgbClr val="B1B3B6"/>
              </a:solidFill>
            </a:endParaRPr>
          </a:p>
        </p:txBody>
      </p:sp>
    </p:spTree>
    <p:extLst>
      <p:ext uri="{BB962C8B-B14F-4D97-AF65-F5344CB8AC3E}">
        <p14:creationId xmlns:p14="http://schemas.microsoft.com/office/powerpoint/2010/main" val="60372461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Tx" preserve="1">
  <p:cSld name="Kuvatekstillinen sisältö">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50E437D5-5697-45DE-93B1-9FCA885C35E2}"/>
              </a:ext>
            </a:extLst>
          </p:cNvPr>
          <p:cNvSpPr>
            <a:spLocks noGrp="1"/>
          </p:cNvSpPr>
          <p:nvPr>
            <p:ph type="title"/>
          </p:nvPr>
        </p:nvSpPr>
        <p:spPr>
          <a:xfrm>
            <a:off x="550863" y="901939"/>
            <a:ext cx="3932237" cy="1600200"/>
          </a:xfrm>
        </p:spPr>
        <p:txBody>
          <a:bodyPr anchor="b"/>
          <a:lstStyle>
            <a:lvl1pPr>
              <a:defRPr sz="3200"/>
            </a:lvl1pPr>
          </a:lstStyle>
          <a:p>
            <a:r>
              <a:rPr lang="fi-FI"/>
              <a:t>Muokkaa ots. perustyyl. napsautt.</a:t>
            </a:r>
          </a:p>
        </p:txBody>
      </p:sp>
      <p:sp>
        <p:nvSpPr>
          <p:cNvPr id="3" name="Sisällön paikkamerkki 2">
            <a:extLst>
              <a:ext uri="{FF2B5EF4-FFF2-40B4-BE49-F238E27FC236}">
                <a16:creationId xmlns:a16="http://schemas.microsoft.com/office/drawing/2014/main" id="{50F890C7-18BD-4B4B-ACA5-154FEB3DE43A}"/>
              </a:ext>
            </a:extLst>
          </p:cNvPr>
          <p:cNvSpPr>
            <a:spLocks noGrp="1"/>
          </p:cNvSpPr>
          <p:nvPr>
            <p:ph idx="1"/>
          </p:nvPr>
        </p:nvSpPr>
        <p:spPr>
          <a:xfrm>
            <a:off x="4767552" y="901940"/>
            <a:ext cx="5792498" cy="4921126"/>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Tekstin paikkamerkki 3">
            <a:extLst>
              <a:ext uri="{FF2B5EF4-FFF2-40B4-BE49-F238E27FC236}">
                <a16:creationId xmlns:a16="http://schemas.microsoft.com/office/drawing/2014/main" id="{7379D9BD-D236-4907-93B5-D3A61758C16F}"/>
              </a:ext>
            </a:extLst>
          </p:cNvPr>
          <p:cNvSpPr>
            <a:spLocks noGrp="1"/>
          </p:cNvSpPr>
          <p:nvPr>
            <p:ph type="body" sz="half" idx="2"/>
          </p:nvPr>
        </p:nvSpPr>
        <p:spPr>
          <a:xfrm>
            <a:off x="550863" y="2502139"/>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i-FI"/>
              <a:t>Muokkaa tekstin perustyylejä napsauttamalla</a:t>
            </a:r>
          </a:p>
        </p:txBody>
      </p:sp>
      <p:sp>
        <p:nvSpPr>
          <p:cNvPr id="5" name="Päivämäärän paikkamerkki 4">
            <a:extLst>
              <a:ext uri="{FF2B5EF4-FFF2-40B4-BE49-F238E27FC236}">
                <a16:creationId xmlns:a16="http://schemas.microsoft.com/office/drawing/2014/main" id="{5C2C38BB-E3FD-4564-9727-33178CCA6BA5}"/>
              </a:ext>
            </a:extLst>
          </p:cNvPr>
          <p:cNvSpPr>
            <a:spLocks noGrp="1"/>
          </p:cNvSpPr>
          <p:nvPr>
            <p:ph type="dt" sz="half" idx="10"/>
          </p:nvPr>
        </p:nvSpPr>
        <p:spPr/>
        <p:txBody>
          <a:bodyPr/>
          <a:lstStyle/>
          <a:p>
            <a:fld id="{404E71DB-EE2C-417F-A2BB-AA3AC39C94F9}" type="datetimeFigureOut">
              <a:rPr lang="fi-FI" smtClean="0"/>
              <a:t>4.6.2025</a:t>
            </a:fld>
            <a:endParaRPr lang="fi-FI"/>
          </a:p>
        </p:txBody>
      </p:sp>
      <p:sp>
        <p:nvSpPr>
          <p:cNvPr id="6" name="Alatunnisteen paikkamerkki 5">
            <a:extLst>
              <a:ext uri="{FF2B5EF4-FFF2-40B4-BE49-F238E27FC236}">
                <a16:creationId xmlns:a16="http://schemas.microsoft.com/office/drawing/2014/main" id="{22456700-ED50-4DE4-841C-8401BFCECB14}"/>
              </a:ext>
            </a:extLst>
          </p:cNvPr>
          <p:cNvSpPr>
            <a:spLocks noGrp="1"/>
          </p:cNvSpPr>
          <p:nvPr>
            <p:ph type="ftr" sz="quarter" idx="11"/>
          </p:nvPr>
        </p:nvSpPr>
        <p:spPr/>
        <p:txBody>
          <a:bodyPr/>
          <a:lstStyle/>
          <a:p>
            <a:endParaRPr lang="fi-FI"/>
          </a:p>
        </p:txBody>
      </p:sp>
      <p:sp>
        <p:nvSpPr>
          <p:cNvPr id="7" name="Dian numeron paikkamerkki 6">
            <a:extLst>
              <a:ext uri="{FF2B5EF4-FFF2-40B4-BE49-F238E27FC236}">
                <a16:creationId xmlns:a16="http://schemas.microsoft.com/office/drawing/2014/main" id="{2D5F8AC6-BBF6-4694-8165-54C9AF989066}"/>
              </a:ext>
            </a:extLst>
          </p:cNvPr>
          <p:cNvSpPr>
            <a:spLocks noGrp="1"/>
          </p:cNvSpPr>
          <p:nvPr>
            <p:ph type="sldNum" sz="quarter" idx="12"/>
          </p:nvPr>
        </p:nvSpPr>
        <p:spPr/>
        <p:txBody>
          <a:bodyPr/>
          <a:lstStyle/>
          <a:p>
            <a:fld id="{B401E809-AA7B-4389-8C73-A525790BF8EC}" type="slidenum">
              <a:rPr lang="fi-FI" smtClean="0"/>
              <a:t>‹#›</a:t>
            </a:fld>
            <a:endParaRPr lang="fi-FI"/>
          </a:p>
        </p:txBody>
      </p:sp>
      <p:pic>
        <p:nvPicPr>
          <p:cNvPr id="8" name="Kuva 7">
            <a:extLst>
              <a:ext uri="{FF2B5EF4-FFF2-40B4-BE49-F238E27FC236}">
                <a16:creationId xmlns:a16="http://schemas.microsoft.com/office/drawing/2014/main" id="{06A5A261-EF7E-41F9-9880-9688141C0C0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749458" y="5810388"/>
            <a:ext cx="2376775" cy="950710"/>
          </a:xfrm>
          <a:prstGeom prst="rect">
            <a:avLst/>
          </a:prstGeom>
        </p:spPr>
      </p:pic>
      <p:sp>
        <p:nvSpPr>
          <p:cNvPr id="9" name="Tekstiruutu 8">
            <a:extLst>
              <a:ext uri="{FF2B5EF4-FFF2-40B4-BE49-F238E27FC236}">
                <a16:creationId xmlns:a16="http://schemas.microsoft.com/office/drawing/2014/main" id="{331CA96F-65F3-454F-809D-5F8B7E76714A}"/>
              </a:ext>
            </a:extLst>
          </p:cNvPr>
          <p:cNvSpPr txBox="1"/>
          <p:nvPr/>
        </p:nvSpPr>
        <p:spPr>
          <a:xfrm>
            <a:off x="0" y="6456152"/>
            <a:ext cx="4193771" cy="461665"/>
          </a:xfrm>
          <a:prstGeom prst="rect">
            <a:avLst/>
          </a:prstGeom>
          <a:noFill/>
        </p:spPr>
        <p:txBody>
          <a:bodyPr wrap="square" rtlCol="0">
            <a:spAutoFit/>
          </a:bodyPr>
          <a:lstStyle/>
          <a:p>
            <a:pPr marL="457200" marR="0" lvl="1" indent="0" algn="l" defTabSz="914400" rtl="0" eaLnBrk="1" fontAlgn="auto" latinLnBrk="0" hangingPunct="1">
              <a:lnSpc>
                <a:spcPct val="100000"/>
              </a:lnSpc>
              <a:spcBef>
                <a:spcPts val="0"/>
              </a:spcBef>
              <a:spcAft>
                <a:spcPts val="0"/>
              </a:spcAft>
              <a:buClrTx/>
              <a:buSzTx/>
              <a:buFontTx/>
              <a:buNone/>
              <a:tabLst/>
              <a:defRPr/>
            </a:pPr>
            <a:r>
              <a:rPr lang="fi-FI" sz="1200" dirty="0">
                <a:solidFill>
                  <a:srgbClr val="B1B3B6"/>
                </a:solidFill>
              </a:rPr>
              <a:t>Suomen Biokierto &amp; Biokaasu ry I www.biokierto.fi</a:t>
            </a:r>
            <a:r>
              <a:rPr lang="fi-FI" sz="1200" dirty="0"/>
              <a:t> </a:t>
            </a:r>
          </a:p>
          <a:p>
            <a:pPr lvl="1"/>
            <a:endParaRPr lang="fi-FI" sz="1200" dirty="0">
              <a:solidFill>
                <a:srgbClr val="B1B3B6"/>
              </a:solidFill>
            </a:endParaRPr>
          </a:p>
        </p:txBody>
      </p:sp>
    </p:spTree>
    <p:extLst>
      <p:ext uri="{BB962C8B-B14F-4D97-AF65-F5344CB8AC3E}">
        <p14:creationId xmlns:p14="http://schemas.microsoft.com/office/powerpoint/2010/main" val="61492159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picTx" preserve="1">
  <p:cSld name="Kuvatekstillinen kuva">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48977725-999D-443A-A0FD-04A3C6C677E8}"/>
              </a:ext>
            </a:extLst>
          </p:cNvPr>
          <p:cNvSpPr>
            <a:spLocks noGrp="1"/>
          </p:cNvSpPr>
          <p:nvPr>
            <p:ph type="title"/>
          </p:nvPr>
        </p:nvSpPr>
        <p:spPr>
          <a:xfrm>
            <a:off x="550863" y="814647"/>
            <a:ext cx="3932237" cy="1600200"/>
          </a:xfrm>
        </p:spPr>
        <p:txBody>
          <a:bodyPr anchor="b"/>
          <a:lstStyle>
            <a:lvl1pPr>
              <a:defRPr sz="3200"/>
            </a:lvl1pPr>
          </a:lstStyle>
          <a:p>
            <a:r>
              <a:rPr lang="fi-FI"/>
              <a:t>Muokkaa ots. perustyyl. napsautt.</a:t>
            </a:r>
          </a:p>
        </p:txBody>
      </p:sp>
      <p:sp>
        <p:nvSpPr>
          <p:cNvPr id="3" name="Kuvan paikkamerkki 2">
            <a:extLst>
              <a:ext uri="{FF2B5EF4-FFF2-40B4-BE49-F238E27FC236}">
                <a16:creationId xmlns:a16="http://schemas.microsoft.com/office/drawing/2014/main" id="{2587A67A-EC42-4714-BC1D-874E97AB91D5}"/>
              </a:ext>
            </a:extLst>
          </p:cNvPr>
          <p:cNvSpPr>
            <a:spLocks noGrp="1"/>
          </p:cNvSpPr>
          <p:nvPr>
            <p:ph type="pic" idx="1"/>
          </p:nvPr>
        </p:nvSpPr>
        <p:spPr>
          <a:xfrm>
            <a:off x="4680267" y="814647"/>
            <a:ext cx="5879783" cy="4975168"/>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i-FI"/>
              <a:t>Lisää kuva napsauttamalla kuvaketta</a:t>
            </a:r>
          </a:p>
        </p:txBody>
      </p:sp>
      <p:sp>
        <p:nvSpPr>
          <p:cNvPr id="4" name="Tekstin paikkamerkki 3">
            <a:extLst>
              <a:ext uri="{FF2B5EF4-FFF2-40B4-BE49-F238E27FC236}">
                <a16:creationId xmlns:a16="http://schemas.microsoft.com/office/drawing/2014/main" id="{3C1AC2FF-52CA-4BEC-9187-F92E1EF408A4}"/>
              </a:ext>
            </a:extLst>
          </p:cNvPr>
          <p:cNvSpPr>
            <a:spLocks noGrp="1"/>
          </p:cNvSpPr>
          <p:nvPr>
            <p:ph type="body" sz="half" idx="2"/>
          </p:nvPr>
        </p:nvSpPr>
        <p:spPr>
          <a:xfrm>
            <a:off x="550863" y="2414847"/>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i-FI"/>
              <a:t>Muokkaa tekstin perustyylejä napsauttamalla</a:t>
            </a:r>
          </a:p>
        </p:txBody>
      </p:sp>
      <p:sp>
        <p:nvSpPr>
          <p:cNvPr id="5" name="Päivämäärän paikkamerkki 4">
            <a:extLst>
              <a:ext uri="{FF2B5EF4-FFF2-40B4-BE49-F238E27FC236}">
                <a16:creationId xmlns:a16="http://schemas.microsoft.com/office/drawing/2014/main" id="{42387CF3-3CFB-4BE1-9906-1D41D226FA39}"/>
              </a:ext>
            </a:extLst>
          </p:cNvPr>
          <p:cNvSpPr>
            <a:spLocks noGrp="1"/>
          </p:cNvSpPr>
          <p:nvPr>
            <p:ph type="dt" sz="half" idx="10"/>
          </p:nvPr>
        </p:nvSpPr>
        <p:spPr/>
        <p:txBody>
          <a:bodyPr/>
          <a:lstStyle/>
          <a:p>
            <a:fld id="{404E71DB-EE2C-417F-A2BB-AA3AC39C94F9}" type="datetimeFigureOut">
              <a:rPr lang="fi-FI" smtClean="0"/>
              <a:t>4.6.2025</a:t>
            </a:fld>
            <a:endParaRPr lang="fi-FI"/>
          </a:p>
        </p:txBody>
      </p:sp>
      <p:sp>
        <p:nvSpPr>
          <p:cNvPr id="6" name="Alatunnisteen paikkamerkki 5">
            <a:extLst>
              <a:ext uri="{FF2B5EF4-FFF2-40B4-BE49-F238E27FC236}">
                <a16:creationId xmlns:a16="http://schemas.microsoft.com/office/drawing/2014/main" id="{2318A797-838E-41FF-AFAE-CBECEFF85E27}"/>
              </a:ext>
            </a:extLst>
          </p:cNvPr>
          <p:cNvSpPr>
            <a:spLocks noGrp="1"/>
          </p:cNvSpPr>
          <p:nvPr>
            <p:ph type="ftr" sz="quarter" idx="11"/>
          </p:nvPr>
        </p:nvSpPr>
        <p:spPr/>
        <p:txBody>
          <a:bodyPr/>
          <a:lstStyle/>
          <a:p>
            <a:endParaRPr lang="fi-FI"/>
          </a:p>
        </p:txBody>
      </p:sp>
      <p:sp>
        <p:nvSpPr>
          <p:cNvPr id="7" name="Dian numeron paikkamerkki 6">
            <a:extLst>
              <a:ext uri="{FF2B5EF4-FFF2-40B4-BE49-F238E27FC236}">
                <a16:creationId xmlns:a16="http://schemas.microsoft.com/office/drawing/2014/main" id="{562947DE-6C17-4DBC-8A73-9FF3C207D564}"/>
              </a:ext>
            </a:extLst>
          </p:cNvPr>
          <p:cNvSpPr>
            <a:spLocks noGrp="1"/>
          </p:cNvSpPr>
          <p:nvPr>
            <p:ph type="sldNum" sz="quarter" idx="12"/>
          </p:nvPr>
        </p:nvSpPr>
        <p:spPr/>
        <p:txBody>
          <a:bodyPr/>
          <a:lstStyle/>
          <a:p>
            <a:fld id="{B401E809-AA7B-4389-8C73-A525790BF8EC}" type="slidenum">
              <a:rPr lang="fi-FI" smtClean="0"/>
              <a:t>‹#›</a:t>
            </a:fld>
            <a:endParaRPr lang="fi-FI"/>
          </a:p>
        </p:txBody>
      </p:sp>
      <p:pic>
        <p:nvPicPr>
          <p:cNvPr id="8" name="Kuva 7">
            <a:extLst>
              <a:ext uri="{FF2B5EF4-FFF2-40B4-BE49-F238E27FC236}">
                <a16:creationId xmlns:a16="http://schemas.microsoft.com/office/drawing/2014/main" id="{2CF8490A-ED45-4D90-86E4-6FBBF9B89C4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749458" y="5810388"/>
            <a:ext cx="2376775" cy="950710"/>
          </a:xfrm>
          <a:prstGeom prst="rect">
            <a:avLst/>
          </a:prstGeom>
        </p:spPr>
      </p:pic>
      <p:sp>
        <p:nvSpPr>
          <p:cNvPr id="9" name="Tekstiruutu 8">
            <a:extLst>
              <a:ext uri="{FF2B5EF4-FFF2-40B4-BE49-F238E27FC236}">
                <a16:creationId xmlns:a16="http://schemas.microsoft.com/office/drawing/2014/main" id="{3D850DAA-C862-47F2-8A8B-6ABE699815F8}"/>
              </a:ext>
            </a:extLst>
          </p:cNvPr>
          <p:cNvSpPr txBox="1"/>
          <p:nvPr/>
        </p:nvSpPr>
        <p:spPr>
          <a:xfrm>
            <a:off x="0" y="6456152"/>
            <a:ext cx="4193771" cy="461665"/>
          </a:xfrm>
          <a:prstGeom prst="rect">
            <a:avLst/>
          </a:prstGeom>
          <a:noFill/>
        </p:spPr>
        <p:txBody>
          <a:bodyPr wrap="square" rtlCol="0">
            <a:spAutoFit/>
          </a:bodyPr>
          <a:lstStyle/>
          <a:p>
            <a:pPr marL="457200" marR="0" lvl="1" indent="0" algn="l" defTabSz="914400" rtl="0" eaLnBrk="1" fontAlgn="auto" latinLnBrk="0" hangingPunct="1">
              <a:lnSpc>
                <a:spcPct val="100000"/>
              </a:lnSpc>
              <a:spcBef>
                <a:spcPts val="0"/>
              </a:spcBef>
              <a:spcAft>
                <a:spcPts val="0"/>
              </a:spcAft>
              <a:buClrTx/>
              <a:buSzTx/>
              <a:buFontTx/>
              <a:buNone/>
              <a:tabLst/>
              <a:defRPr/>
            </a:pPr>
            <a:r>
              <a:rPr lang="fi-FI" sz="1200" dirty="0">
                <a:solidFill>
                  <a:srgbClr val="B1B3B6"/>
                </a:solidFill>
              </a:rPr>
              <a:t>Suomen Biokierto &amp; Biokaasu ry I www.biokierto.fi</a:t>
            </a:r>
            <a:r>
              <a:rPr lang="fi-FI" sz="1200" dirty="0"/>
              <a:t> </a:t>
            </a:r>
          </a:p>
          <a:p>
            <a:pPr lvl="1"/>
            <a:endParaRPr lang="fi-FI" sz="1200" dirty="0">
              <a:solidFill>
                <a:srgbClr val="B1B3B6"/>
              </a:solidFill>
            </a:endParaRPr>
          </a:p>
        </p:txBody>
      </p:sp>
    </p:spTree>
    <p:extLst>
      <p:ext uri="{BB962C8B-B14F-4D97-AF65-F5344CB8AC3E}">
        <p14:creationId xmlns:p14="http://schemas.microsoft.com/office/powerpoint/2010/main" val="132387227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Otsikko ja pystysuora teksti">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23B64295-8629-496F-BEFE-0F25543A5AD1}"/>
              </a:ext>
            </a:extLst>
          </p:cNvPr>
          <p:cNvSpPr>
            <a:spLocks noGrp="1"/>
          </p:cNvSpPr>
          <p:nvPr>
            <p:ph type="title"/>
          </p:nvPr>
        </p:nvSpPr>
        <p:spPr>
          <a:xfrm>
            <a:off x="552450" y="802180"/>
            <a:ext cx="10007600" cy="1108797"/>
          </a:xfrm>
        </p:spPr>
        <p:txBody>
          <a:bodyPr/>
          <a:lstStyle/>
          <a:p>
            <a:r>
              <a:rPr lang="fi-FI"/>
              <a:t>Muokkaa ots. perustyyl. napsautt.</a:t>
            </a:r>
          </a:p>
        </p:txBody>
      </p:sp>
      <p:sp>
        <p:nvSpPr>
          <p:cNvPr id="3" name="Pystysuoran tekstin paikkamerkki 2">
            <a:extLst>
              <a:ext uri="{FF2B5EF4-FFF2-40B4-BE49-F238E27FC236}">
                <a16:creationId xmlns:a16="http://schemas.microsoft.com/office/drawing/2014/main" id="{7F87AA58-2E1A-4345-BDE3-A90C95A1745E}"/>
              </a:ext>
            </a:extLst>
          </p:cNvPr>
          <p:cNvSpPr>
            <a:spLocks noGrp="1"/>
          </p:cNvSpPr>
          <p:nvPr>
            <p:ph type="body" orient="vert" idx="1"/>
          </p:nvPr>
        </p:nvSpPr>
        <p:spPr>
          <a:xfrm>
            <a:off x="552450" y="2032834"/>
            <a:ext cx="10007600" cy="4351338"/>
          </a:xfrm>
        </p:spPr>
        <p:txBody>
          <a:bodyPr vert="eaVert"/>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pic>
        <p:nvPicPr>
          <p:cNvPr id="7" name="Kuva 6">
            <a:extLst>
              <a:ext uri="{FF2B5EF4-FFF2-40B4-BE49-F238E27FC236}">
                <a16:creationId xmlns:a16="http://schemas.microsoft.com/office/drawing/2014/main" id="{BC291ABD-78A4-4E4E-AA84-B54E4604696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5400000">
            <a:off x="10289787" y="881223"/>
            <a:ext cx="2376775" cy="950710"/>
          </a:xfrm>
          <a:prstGeom prst="rect">
            <a:avLst/>
          </a:prstGeom>
        </p:spPr>
      </p:pic>
      <p:sp>
        <p:nvSpPr>
          <p:cNvPr id="8" name="Tekstiruutu 7">
            <a:extLst>
              <a:ext uri="{FF2B5EF4-FFF2-40B4-BE49-F238E27FC236}">
                <a16:creationId xmlns:a16="http://schemas.microsoft.com/office/drawing/2014/main" id="{FCD52815-91AD-4EFC-8EEB-4691C3A8EBDA}"/>
              </a:ext>
            </a:extLst>
          </p:cNvPr>
          <p:cNvSpPr txBox="1"/>
          <p:nvPr/>
        </p:nvSpPr>
        <p:spPr>
          <a:xfrm rot="5400000">
            <a:off x="-1886803" y="3977669"/>
            <a:ext cx="4351339" cy="461665"/>
          </a:xfrm>
          <a:prstGeom prst="rect">
            <a:avLst/>
          </a:prstGeom>
          <a:noFill/>
        </p:spPr>
        <p:txBody>
          <a:bodyPr wrap="square" rtlCol="0">
            <a:spAutoFit/>
          </a:bodyPr>
          <a:lstStyle/>
          <a:p>
            <a:pPr marL="457200" marR="0" lvl="1" indent="0" algn="l" defTabSz="914400" rtl="0" eaLnBrk="1" fontAlgn="auto" latinLnBrk="0" hangingPunct="1">
              <a:lnSpc>
                <a:spcPct val="100000"/>
              </a:lnSpc>
              <a:spcBef>
                <a:spcPts val="0"/>
              </a:spcBef>
              <a:spcAft>
                <a:spcPts val="0"/>
              </a:spcAft>
              <a:buClrTx/>
              <a:buSzTx/>
              <a:buFontTx/>
              <a:buNone/>
              <a:tabLst/>
              <a:defRPr/>
            </a:pPr>
            <a:r>
              <a:rPr lang="fi-FI" sz="1200" dirty="0">
                <a:solidFill>
                  <a:srgbClr val="B1B3B6"/>
                </a:solidFill>
              </a:rPr>
              <a:t>Suomen Biokierto &amp; Biokaasu ry I www.biokierto.fi</a:t>
            </a:r>
            <a:r>
              <a:rPr lang="fi-FI" sz="1200" dirty="0"/>
              <a:t> </a:t>
            </a:r>
          </a:p>
          <a:p>
            <a:pPr lvl="1"/>
            <a:endParaRPr lang="fi-FI" sz="1200" dirty="0">
              <a:solidFill>
                <a:srgbClr val="B1B3B6"/>
              </a:solidFill>
            </a:endParaRPr>
          </a:p>
        </p:txBody>
      </p:sp>
      <p:sp>
        <p:nvSpPr>
          <p:cNvPr id="9" name="Päivämäärän paikkamerkki 3">
            <a:extLst>
              <a:ext uri="{FF2B5EF4-FFF2-40B4-BE49-F238E27FC236}">
                <a16:creationId xmlns:a16="http://schemas.microsoft.com/office/drawing/2014/main" id="{3982FAAC-6ABD-449B-BFB4-C33CEFE069C7}"/>
              </a:ext>
            </a:extLst>
          </p:cNvPr>
          <p:cNvSpPr>
            <a:spLocks noGrp="1"/>
          </p:cNvSpPr>
          <p:nvPr>
            <p:ph type="dt" sz="half" idx="10"/>
          </p:nvPr>
        </p:nvSpPr>
        <p:spPr>
          <a:xfrm>
            <a:off x="8406923" y="6475659"/>
            <a:ext cx="799395" cy="230834"/>
          </a:xfrm>
        </p:spPr>
        <p:txBody>
          <a:bodyPr/>
          <a:lstStyle/>
          <a:p>
            <a:fld id="{404E71DB-EE2C-417F-A2BB-AA3AC39C94F9}" type="datetimeFigureOut">
              <a:rPr lang="fi-FI" smtClean="0"/>
              <a:t>4.6.2025</a:t>
            </a:fld>
            <a:endParaRPr lang="fi-FI"/>
          </a:p>
        </p:txBody>
      </p:sp>
      <p:sp>
        <p:nvSpPr>
          <p:cNvPr id="10" name="Alatunnisteen paikkamerkki 4">
            <a:extLst>
              <a:ext uri="{FF2B5EF4-FFF2-40B4-BE49-F238E27FC236}">
                <a16:creationId xmlns:a16="http://schemas.microsoft.com/office/drawing/2014/main" id="{00E10201-7332-4CAD-A8BC-8E9412353A8C}"/>
              </a:ext>
            </a:extLst>
          </p:cNvPr>
          <p:cNvSpPr>
            <a:spLocks noGrp="1"/>
          </p:cNvSpPr>
          <p:nvPr>
            <p:ph type="ftr" sz="quarter" idx="11"/>
          </p:nvPr>
        </p:nvSpPr>
        <p:spPr>
          <a:xfrm>
            <a:off x="4213153" y="6475659"/>
            <a:ext cx="4114800" cy="230833"/>
          </a:xfrm>
        </p:spPr>
        <p:txBody>
          <a:bodyPr/>
          <a:lstStyle/>
          <a:p>
            <a:endParaRPr lang="fi-FI"/>
          </a:p>
        </p:txBody>
      </p:sp>
      <p:sp>
        <p:nvSpPr>
          <p:cNvPr id="11" name="Dian numeron paikkamerkki 5">
            <a:extLst>
              <a:ext uri="{FF2B5EF4-FFF2-40B4-BE49-F238E27FC236}">
                <a16:creationId xmlns:a16="http://schemas.microsoft.com/office/drawing/2014/main" id="{ED4F08C7-4986-49A5-BDF9-BF12AEAFC673}"/>
              </a:ext>
            </a:extLst>
          </p:cNvPr>
          <p:cNvSpPr>
            <a:spLocks noGrp="1"/>
          </p:cNvSpPr>
          <p:nvPr>
            <p:ph type="sldNum" sz="quarter" idx="12"/>
          </p:nvPr>
        </p:nvSpPr>
        <p:spPr>
          <a:xfrm>
            <a:off x="9252061" y="6475658"/>
            <a:ext cx="495300" cy="230834"/>
          </a:xfrm>
        </p:spPr>
        <p:txBody>
          <a:bodyPr/>
          <a:lstStyle/>
          <a:p>
            <a:fld id="{B401E809-AA7B-4389-8C73-A525790BF8EC}" type="slidenum">
              <a:rPr lang="fi-FI" smtClean="0"/>
              <a:t>‹#›</a:t>
            </a:fld>
            <a:endParaRPr lang="fi-FI"/>
          </a:p>
        </p:txBody>
      </p:sp>
    </p:spTree>
    <p:extLst>
      <p:ext uri="{BB962C8B-B14F-4D97-AF65-F5344CB8AC3E}">
        <p14:creationId xmlns:p14="http://schemas.microsoft.com/office/powerpoint/2010/main" val="305469741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Pystysuora otsikko ja teksti">
    <p:spTree>
      <p:nvGrpSpPr>
        <p:cNvPr id="1" name=""/>
        <p:cNvGrpSpPr/>
        <p:nvPr/>
      </p:nvGrpSpPr>
      <p:grpSpPr>
        <a:xfrm>
          <a:off x="0" y="0"/>
          <a:ext cx="0" cy="0"/>
          <a:chOff x="0" y="0"/>
          <a:chExt cx="0" cy="0"/>
        </a:xfrm>
      </p:grpSpPr>
      <p:sp>
        <p:nvSpPr>
          <p:cNvPr id="2" name="Pystysuora otsikko 1">
            <a:extLst>
              <a:ext uri="{FF2B5EF4-FFF2-40B4-BE49-F238E27FC236}">
                <a16:creationId xmlns:a16="http://schemas.microsoft.com/office/drawing/2014/main" id="{4B5287ED-0434-4037-AF86-AB6EBACA42FE}"/>
              </a:ext>
            </a:extLst>
          </p:cNvPr>
          <p:cNvSpPr>
            <a:spLocks noGrp="1"/>
          </p:cNvSpPr>
          <p:nvPr>
            <p:ph type="title" orient="vert"/>
          </p:nvPr>
        </p:nvSpPr>
        <p:spPr>
          <a:xfrm>
            <a:off x="8458893" y="784918"/>
            <a:ext cx="2101157" cy="5437159"/>
          </a:xfrm>
        </p:spPr>
        <p:txBody>
          <a:bodyPr vert="eaVert"/>
          <a:lstStyle/>
          <a:p>
            <a:r>
              <a:rPr lang="fi-FI"/>
              <a:t>Muokkaa ots. perustyyl. napsautt.</a:t>
            </a:r>
          </a:p>
        </p:txBody>
      </p:sp>
      <p:sp>
        <p:nvSpPr>
          <p:cNvPr id="3" name="Pystysuoran tekstin paikkamerkki 2">
            <a:extLst>
              <a:ext uri="{FF2B5EF4-FFF2-40B4-BE49-F238E27FC236}">
                <a16:creationId xmlns:a16="http://schemas.microsoft.com/office/drawing/2014/main" id="{428585B0-152C-42E6-BAFC-FDF97612BF61}"/>
              </a:ext>
            </a:extLst>
          </p:cNvPr>
          <p:cNvSpPr>
            <a:spLocks noGrp="1"/>
          </p:cNvSpPr>
          <p:nvPr>
            <p:ph type="body" orient="vert" idx="1"/>
          </p:nvPr>
        </p:nvSpPr>
        <p:spPr>
          <a:xfrm>
            <a:off x="563881" y="784918"/>
            <a:ext cx="7734300" cy="5437159"/>
          </a:xfrm>
        </p:spPr>
        <p:txBody>
          <a:bodyPr vert="eaVert"/>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Päivämäärän paikkamerkki 3">
            <a:extLst>
              <a:ext uri="{FF2B5EF4-FFF2-40B4-BE49-F238E27FC236}">
                <a16:creationId xmlns:a16="http://schemas.microsoft.com/office/drawing/2014/main" id="{D67C568B-EA49-4B85-9656-35DB2C9D64B8}"/>
              </a:ext>
            </a:extLst>
          </p:cNvPr>
          <p:cNvSpPr>
            <a:spLocks noGrp="1"/>
          </p:cNvSpPr>
          <p:nvPr>
            <p:ph type="dt" sz="half" idx="10"/>
          </p:nvPr>
        </p:nvSpPr>
        <p:spPr>
          <a:xfrm>
            <a:off x="8406923" y="6475659"/>
            <a:ext cx="799395" cy="230834"/>
          </a:xfrm>
        </p:spPr>
        <p:txBody>
          <a:bodyPr/>
          <a:lstStyle/>
          <a:p>
            <a:fld id="{404E71DB-EE2C-417F-A2BB-AA3AC39C94F9}" type="datetimeFigureOut">
              <a:rPr lang="fi-FI" smtClean="0"/>
              <a:t>4.6.2025</a:t>
            </a:fld>
            <a:endParaRPr lang="fi-FI"/>
          </a:p>
        </p:txBody>
      </p:sp>
      <p:sp>
        <p:nvSpPr>
          <p:cNvPr id="5" name="Alatunnisteen paikkamerkki 4">
            <a:extLst>
              <a:ext uri="{FF2B5EF4-FFF2-40B4-BE49-F238E27FC236}">
                <a16:creationId xmlns:a16="http://schemas.microsoft.com/office/drawing/2014/main" id="{E8E3123D-76D0-4BCF-9A6B-C3B9572736FF}"/>
              </a:ext>
            </a:extLst>
          </p:cNvPr>
          <p:cNvSpPr>
            <a:spLocks noGrp="1"/>
          </p:cNvSpPr>
          <p:nvPr>
            <p:ph type="ftr" sz="quarter" idx="11"/>
          </p:nvPr>
        </p:nvSpPr>
        <p:spPr>
          <a:xfrm>
            <a:off x="4213153" y="6475659"/>
            <a:ext cx="4114800" cy="230833"/>
          </a:xfrm>
        </p:spPr>
        <p:txBody>
          <a:bodyPr/>
          <a:lstStyle/>
          <a:p>
            <a:endParaRPr lang="fi-FI"/>
          </a:p>
        </p:txBody>
      </p:sp>
      <p:sp>
        <p:nvSpPr>
          <p:cNvPr id="6" name="Dian numeron paikkamerkki 5">
            <a:extLst>
              <a:ext uri="{FF2B5EF4-FFF2-40B4-BE49-F238E27FC236}">
                <a16:creationId xmlns:a16="http://schemas.microsoft.com/office/drawing/2014/main" id="{CF16DE5B-3684-4245-A067-1714BF558BC5}"/>
              </a:ext>
            </a:extLst>
          </p:cNvPr>
          <p:cNvSpPr>
            <a:spLocks noGrp="1"/>
          </p:cNvSpPr>
          <p:nvPr>
            <p:ph type="sldNum" sz="quarter" idx="12"/>
          </p:nvPr>
        </p:nvSpPr>
        <p:spPr>
          <a:xfrm>
            <a:off x="9252061" y="6475658"/>
            <a:ext cx="495300" cy="230834"/>
          </a:xfrm>
        </p:spPr>
        <p:txBody>
          <a:bodyPr/>
          <a:lstStyle/>
          <a:p>
            <a:fld id="{B401E809-AA7B-4389-8C73-A525790BF8EC}" type="slidenum">
              <a:rPr lang="fi-FI" smtClean="0"/>
              <a:t>‹#›</a:t>
            </a:fld>
            <a:endParaRPr lang="fi-FI"/>
          </a:p>
        </p:txBody>
      </p:sp>
      <p:pic>
        <p:nvPicPr>
          <p:cNvPr id="8" name="Kuva 7">
            <a:extLst>
              <a:ext uri="{FF2B5EF4-FFF2-40B4-BE49-F238E27FC236}">
                <a16:creationId xmlns:a16="http://schemas.microsoft.com/office/drawing/2014/main" id="{1C6D2FD0-07F8-4259-AB01-2D332BD291C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5400000">
            <a:off x="10289787" y="881223"/>
            <a:ext cx="2376775" cy="950710"/>
          </a:xfrm>
          <a:prstGeom prst="rect">
            <a:avLst/>
          </a:prstGeom>
        </p:spPr>
      </p:pic>
      <p:sp>
        <p:nvSpPr>
          <p:cNvPr id="9" name="Tekstiruutu 8">
            <a:extLst>
              <a:ext uri="{FF2B5EF4-FFF2-40B4-BE49-F238E27FC236}">
                <a16:creationId xmlns:a16="http://schemas.microsoft.com/office/drawing/2014/main" id="{4B3C371F-7A26-4FF2-B56C-6CBCA58F22E9}"/>
              </a:ext>
            </a:extLst>
          </p:cNvPr>
          <p:cNvSpPr txBox="1"/>
          <p:nvPr/>
        </p:nvSpPr>
        <p:spPr>
          <a:xfrm rot="5400000">
            <a:off x="-1886803" y="3977669"/>
            <a:ext cx="4351339" cy="461665"/>
          </a:xfrm>
          <a:prstGeom prst="rect">
            <a:avLst/>
          </a:prstGeom>
          <a:noFill/>
        </p:spPr>
        <p:txBody>
          <a:bodyPr wrap="square" rtlCol="0">
            <a:spAutoFit/>
          </a:bodyPr>
          <a:lstStyle/>
          <a:p>
            <a:pPr marL="457200" marR="0" lvl="1" indent="0" algn="l" defTabSz="914400" rtl="0" eaLnBrk="1" fontAlgn="auto" latinLnBrk="0" hangingPunct="1">
              <a:lnSpc>
                <a:spcPct val="100000"/>
              </a:lnSpc>
              <a:spcBef>
                <a:spcPts val="0"/>
              </a:spcBef>
              <a:spcAft>
                <a:spcPts val="0"/>
              </a:spcAft>
              <a:buClrTx/>
              <a:buSzTx/>
              <a:buFontTx/>
              <a:buNone/>
              <a:tabLst/>
              <a:defRPr/>
            </a:pPr>
            <a:r>
              <a:rPr lang="fi-FI" sz="1200" dirty="0">
                <a:solidFill>
                  <a:srgbClr val="B1B3B6"/>
                </a:solidFill>
              </a:rPr>
              <a:t>Suomen Biokierto &amp; Biokaasu ry I www.biokierto.fi</a:t>
            </a:r>
            <a:r>
              <a:rPr lang="fi-FI" sz="1200" dirty="0"/>
              <a:t> </a:t>
            </a:r>
          </a:p>
          <a:p>
            <a:pPr lvl="1"/>
            <a:endParaRPr lang="fi-FI" sz="1200" dirty="0">
              <a:solidFill>
                <a:srgbClr val="B1B3B6"/>
              </a:solidFill>
            </a:endParaRPr>
          </a:p>
        </p:txBody>
      </p:sp>
    </p:spTree>
    <p:extLst>
      <p:ext uri="{BB962C8B-B14F-4D97-AF65-F5344CB8AC3E}">
        <p14:creationId xmlns:p14="http://schemas.microsoft.com/office/powerpoint/2010/main" val="219597548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Otsikko ja sisältö">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FC3D053A-6599-44A1-8DD7-3DA6580A7142}"/>
              </a:ext>
            </a:extLst>
          </p:cNvPr>
          <p:cNvSpPr>
            <a:spLocks noGrp="1"/>
          </p:cNvSpPr>
          <p:nvPr>
            <p:ph type="title"/>
          </p:nvPr>
        </p:nvSpPr>
        <p:spPr>
          <a:xfrm>
            <a:off x="552451" y="802180"/>
            <a:ext cx="10007600" cy="1108797"/>
          </a:xfrm>
        </p:spPr>
        <p:txBody>
          <a:bodyPr/>
          <a:lstStyle/>
          <a:p>
            <a:r>
              <a:rPr lang="fi-FI"/>
              <a:t>Muokkaa ots. perustyyl. napsautt.</a:t>
            </a:r>
          </a:p>
        </p:txBody>
      </p:sp>
      <p:sp>
        <p:nvSpPr>
          <p:cNvPr id="3" name="Sisällön paikkamerkki 2">
            <a:extLst>
              <a:ext uri="{FF2B5EF4-FFF2-40B4-BE49-F238E27FC236}">
                <a16:creationId xmlns:a16="http://schemas.microsoft.com/office/drawing/2014/main" id="{BB662AAC-6DFA-4093-B26E-B86A2B9098D4}"/>
              </a:ext>
            </a:extLst>
          </p:cNvPr>
          <p:cNvSpPr>
            <a:spLocks noGrp="1"/>
          </p:cNvSpPr>
          <p:nvPr>
            <p:ph idx="1"/>
          </p:nvPr>
        </p:nvSpPr>
        <p:spPr>
          <a:xfrm>
            <a:off x="552450" y="2032834"/>
            <a:ext cx="10007600" cy="4101959"/>
          </a:xfrm>
        </p:spPr>
        <p:txBody>
          <a:bodyPr/>
          <a:lstStyle>
            <a:lvl1pPr>
              <a:buClr>
                <a:schemeClr val="accent1">
                  <a:lumMod val="75000"/>
                </a:schemeClr>
              </a:buClr>
              <a:defRPr/>
            </a:lvl1pPr>
            <a:lvl2pPr>
              <a:buClr>
                <a:schemeClr val="accent1">
                  <a:lumMod val="75000"/>
                </a:schemeClr>
              </a:buClr>
              <a:defRPr/>
            </a:lvl2pPr>
            <a:lvl3pPr>
              <a:buClr>
                <a:schemeClr val="accent1">
                  <a:lumMod val="75000"/>
                </a:schemeClr>
              </a:buClr>
              <a:defRPr/>
            </a:lvl3pPr>
            <a:lvl4pPr>
              <a:buClr>
                <a:schemeClr val="accent1">
                  <a:lumMod val="75000"/>
                </a:schemeClr>
              </a:buClr>
              <a:defRPr/>
            </a:lvl4pPr>
            <a:lvl5pPr>
              <a:buClr>
                <a:schemeClr val="accent1">
                  <a:lumMod val="75000"/>
                </a:schemeClr>
              </a:buClr>
              <a:defRPr/>
            </a:lvl5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fi-FI" dirty="0"/>
          </a:p>
        </p:txBody>
      </p:sp>
      <p:sp>
        <p:nvSpPr>
          <p:cNvPr id="4" name="Päivämäärän paikkamerkki 3">
            <a:extLst>
              <a:ext uri="{FF2B5EF4-FFF2-40B4-BE49-F238E27FC236}">
                <a16:creationId xmlns:a16="http://schemas.microsoft.com/office/drawing/2014/main" id="{E525AE14-7792-43C5-8ADA-A1625593FB34}"/>
              </a:ext>
            </a:extLst>
          </p:cNvPr>
          <p:cNvSpPr>
            <a:spLocks noGrp="1"/>
          </p:cNvSpPr>
          <p:nvPr>
            <p:ph type="dt" sz="half" idx="10"/>
          </p:nvPr>
        </p:nvSpPr>
        <p:spPr/>
        <p:txBody>
          <a:bodyPr/>
          <a:lstStyle/>
          <a:p>
            <a:fld id="{404E71DB-EE2C-417F-A2BB-AA3AC39C94F9}" type="datetimeFigureOut">
              <a:rPr lang="fi-FI" smtClean="0"/>
              <a:t>4.6.2025</a:t>
            </a:fld>
            <a:endParaRPr lang="fi-FI"/>
          </a:p>
        </p:txBody>
      </p:sp>
      <p:sp>
        <p:nvSpPr>
          <p:cNvPr id="5" name="Alatunnisteen paikkamerkki 4">
            <a:extLst>
              <a:ext uri="{FF2B5EF4-FFF2-40B4-BE49-F238E27FC236}">
                <a16:creationId xmlns:a16="http://schemas.microsoft.com/office/drawing/2014/main" id="{D0992EE2-0754-4909-9FF0-03C7F478AA8E}"/>
              </a:ext>
            </a:extLst>
          </p:cNvPr>
          <p:cNvSpPr>
            <a:spLocks noGrp="1"/>
          </p:cNvSpPr>
          <p:nvPr>
            <p:ph type="ftr" sz="quarter" idx="11"/>
          </p:nvPr>
        </p:nvSpPr>
        <p:spPr/>
        <p:txBody>
          <a:bodyPr/>
          <a:lstStyle/>
          <a:p>
            <a:endParaRPr lang="fi-FI"/>
          </a:p>
        </p:txBody>
      </p:sp>
      <p:sp>
        <p:nvSpPr>
          <p:cNvPr id="6" name="Dian numeron paikkamerkki 5">
            <a:extLst>
              <a:ext uri="{FF2B5EF4-FFF2-40B4-BE49-F238E27FC236}">
                <a16:creationId xmlns:a16="http://schemas.microsoft.com/office/drawing/2014/main" id="{07EF1F30-B835-4745-AB0C-BE3618808348}"/>
              </a:ext>
            </a:extLst>
          </p:cNvPr>
          <p:cNvSpPr>
            <a:spLocks noGrp="1"/>
          </p:cNvSpPr>
          <p:nvPr>
            <p:ph type="sldNum" sz="quarter" idx="12"/>
          </p:nvPr>
        </p:nvSpPr>
        <p:spPr/>
        <p:txBody>
          <a:bodyPr/>
          <a:lstStyle/>
          <a:p>
            <a:fld id="{B401E809-AA7B-4389-8C73-A525790BF8EC}" type="slidenum">
              <a:rPr lang="fi-FI" smtClean="0"/>
              <a:t>‹#›</a:t>
            </a:fld>
            <a:endParaRPr lang="fi-FI"/>
          </a:p>
        </p:txBody>
      </p:sp>
      <p:pic>
        <p:nvPicPr>
          <p:cNvPr id="7" name="Kuva 6">
            <a:extLst>
              <a:ext uri="{FF2B5EF4-FFF2-40B4-BE49-F238E27FC236}">
                <a16:creationId xmlns:a16="http://schemas.microsoft.com/office/drawing/2014/main" id="{25F099CD-E369-4BCF-9152-278174B7326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749458" y="5810388"/>
            <a:ext cx="2376775" cy="950710"/>
          </a:xfrm>
          <a:prstGeom prst="rect">
            <a:avLst/>
          </a:prstGeom>
        </p:spPr>
      </p:pic>
      <p:sp>
        <p:nvSpPr>
          <p:cNvPr id="8" name="Tekstiruutu 7">
            <a:extLst>
              <a:ext uri="{FF2B5EF4-FFF2-40B4-BE49-F238E27FC236}">
                <a16:creationId xmlns:a16="http://schemas.microsoft.com/office/drawing/2014/main" id="{5C4F2860-D203-413F-A701-0152500E4ED6}"/>
              </a:ext>
            </a:extLst>
          </p:cNvPr>
          <p:cNvSpPr txBox="1"/>
          <p:nvPr/>
        </p:nvSpPr>
        <p:spPr>
          <a:xfrm>
            <a:off x="0" y="6456152"/>
            <a:ext cx="4193771" cy="461665"/>
          </a:xfrm>
          <a:prstGeom prst="rect">
            <a:avLst/>
          </a:prstGeom>
          <a:noFill/>
        </p:spPr>
        <p:txBody>
          <a:bodyPr wrap="square" rtlCol="0">
            <a:spAutoFit/>
          </a:bodyPr>
          <a:lstStyle/>
          <a:p>
            <a:pPr marL="457200" marR="0" lvl="1" indent="0" algn="l" defTabSz="914400" rtl="0" eaLnBrk="1" fontAlgn="auto" latinLnBrk="0" hangingPunct="1">
              <a:lnSpc>
                <a:spcPct val="100000"/>
              </a:lnSpc>
              <a:spcBef>
                <a:spcPts val="0"/>
              </a:spcBef>
              <a:spcAft>
                <a:spcPts val="0"/>
              </a:spcAft>
              <a:buClrTx/>
              <a:buSzTx/>
              <a:buFontTx/>
              <a:buNone/>
              <a:tabLst/>
              <a:defRPr/>
            </a:pPr>
            <a:r>
              <a:rPr lang="fi-FI" sz="1200" dirty="0">
                <a:solidFill>
                  <a:srgbClr val="B1B3B6"/>
                </a:solidFill>
              </a:rPr>
              <a:t>Suomen Biokierto &amp; Biokaasu ry I www.biokierto.fi</a:t>
            </a:r>
            <a:r>
              <a:rPr lang="fi-FI" sz="1200" dirty="0"/>
              <a:t> </a:t>
            </a:r>
          </a:p>
          <a:p>
            <a:pPr lvl="1"/>
            <a:endParaRPr lang="fi-FI" sz="1200" dirty="0">
              <a:solidFill>
                <a:srgbClr val="B1B3B6"/>
              </a:solidFill>
            </a:endParaRPr>
          </a:p>
        </p:txBody>
      </p:sp>
    </p:spTree>
    <p:extLst>
      <p:ext uri="{BB962C8B-B14F-4D97-AF65-F5344CB8AC3E}">
        <p14:creationId xmlns:p14="http://schemas.microsoft.com/office/powerpoint/2010/main" val="171520601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Otsikko ja sisältö ilman logoa">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FC3D053A-6599-44A1-8DD7-3DA6580A7142}"/>
              </a:ext>
            </a:extLst>
          </p:cNvPr>
          <p:cNvSpPr>
            <a:spLocks noGrp="1"/>
          </p:cNvSpPr>
          <p:nvPr>
            <p:ph type="title"/>
          </p:nvPr>
        </p:nvSpPr>
        <p:spPr>
          <a:xfrm>
            <a:off x="552451" y="802180"/>
            <a:ext cx="10007600" cy="1108797"/>
          </a:xfrm>
        </p:spPr>
        <p:txBody>
          <a:bodyPr/>
          <a:lstStyle/>
          <a:p>
            <a:r>
              <a:rPr lang="fi-FI"/>
              <a:t>Muokkaa ots. perustyyl. napsautt.</a:t>
            </a:r>
          </a:p>
        </p:txBody>
      </p:sp>
      <p:sp>
        <p:nvSpPr>
          <p:cNvPr id="3" name="Sisällön paikkamerkki 2">
            <a:extLst>
              <a:ext uri="{FF2B5EF4-FFF2-40B4-BE49-F238E27FC236}">
                <a16:creationId xmlns:a16="http://schemas.microsoft.com/office/drawing/2014/main" id="{BB662AAC-6DFA-4093-B26E-B86A2B9098D4}"/>
              </a:ext>
            </a:extLst>
          </p:cNvPr>
          <p:cNvSpPr>
            <a:spLocks noGrp="1"/>
          </p:cNvSpPr>
          <p:nvPr>
            <p:ph idx="1"/>
          </p:nvPr>
        </p:nvSpPr>
        <p:spPr>
          <a:xfrm>
            <a:off x="552450" y="2032834"/>
            <a:ext cx="10007600" cy="4101959"/>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Päivämäärän paikkamerkki 3">
            <a:extLst>
              <a:ext uri="{FF2B5EF4-FFF2-40B4-BE49-F238E27FC236}">
                <a16:creationId xmlns:a16="http://schemas.microsoft.com/office/drawing/2014/main" id="{E525AE14-7792-43C5-8ADA-A1625593FB34}"/>
              </a:ext>
            </a:extLst>
          </p:cNvPr>
          <p:cNvSpPr>
            <a:spLocks noGrp="1"/>
          </p:cNvSpPr>
          <p:nvPr>
            <p:ph type="dt" sz="half" idx="10"/>
          </p:nvPr>
        </p:nvSpPr>
        <p:spPr/>
        <p:txBody>
          <a:bodyPr/>
          <a:lstStyle/>
          <a:p>
            <a:fld id="{404E71DB-EE2C-417F-A2BB-AA3AC39C94F9}" type="datetimeFigureOut">
              <a:rPr lang="fi-FI" smtClean="0"/>
              <a:t>4.6.2025</a:t>
            </a:fld>
            <a:endParaRPr lang="fi-FI"/>
          </a:p>
        </p:txBody>
      </p:sp>
      <p:sp>
        <p:nvSpPr>
          <p:cNvPr id="5" name="Alatunnisteen paikkamerkki 4">
            <a:extLst>
              <a:ext uri="{FF2B5EF4-FFF2-40B4-BE49-F238E27FC236}">
                <a16:creationId xmlns:a16="http://schemas.microsoft.com/office/drawing/2014/main" id="{D0992EE2-0754-4909-9FF0-03C7F478AA8E}"/>
              </a:ext>
            </a:extLst>
          </p:cNvPr>
          <p:cNvSpPr>
            <a:spLocks noGrp="1"/>
          </p:cNvSpPr>
          <p:nvPr>
            <p:ph type="ftr" sz="quarter" idx="11"/>
          </p:nvPr>
        </p:nvSpPr>
        <p:spPr/>
        <p:txBody>
          <a:bodyPr/>
          <a:lstStyle/>
          <a:p>
            <a:endParaRPr lang="fi-FI"/>
          </a:p>
        </p:txBody>
      </p:sp>
      <p:sp>
        <p:nvSpPr>
          <p:cNvPr id="6" name="Dian numeron paikkamerkki 5">
            <a:extLst>
              <a:ext uri="{FF2B5EF4-FFF2-40B4-BE49-F238E27FC236}">
                <a16:creationId xmlns:a16="http://schemas.microsoft.com/office/drawing/2014/main" id="{07EF1F30-B835-4745-AB0C-BE3618808348}"/>
              </a:ext>
            </a:extLst>
          </p:cNvPr>
          <p:cNvSpPr>
            <a:spLocks noGrp="1"/>
          </p:cNvSpPr>
          <p:nvPr>
            <p:ph type="sldNum" sz="quarter" idx="12"/>
          </p:nvPr>
        </p:nvSpPr>
        <p:spPr/>
        <p:txBody>
          <a:bodyPr/>
          <a:lstStyle/>
          <a:p>
            <a:fld id="{B401E809-AA7B-4389-8C73-A525790BF8EC}" type="slidenum">
              <a:rPr lang="fi-FI" smtClean="0"/>
              <a:t>‹#›</a:t>
            </a:fld>
            <a:endParaRPr lang="fi-FI"/>
          </a:p>
        </p:txBody>
      </p:sp>
    </p:spTree>
    <p:extLst>
      <p:ext uri="{BB962C8B-B14F-4D97-AF65-F5344CB8AC3E}">
        <p14:creationId xmlns:p14="http://schemas.microsoft.com/office/powerpoint/2010/main" val="63333688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Osan ylätunniste">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E6A2E57F-280D-4930-AEB0-4EB441C39803}"/>
              </a:ext>
            </a:extLst>
          </p:cNvPr>
          <p:cNvSpPr>
            <a:spLocks noGrp="1"/>
          </p:cNvSpPr>
          <p:nvPr>
            <p:ph type="title"/>
          </p:nvPr>
        </p:nvSpPr>
        <p:spPr>
          <a:xfrm>
            <a:off x="557540" y="1427104"/>
            <a:ext cx="11083597" cy="2852737"/>
          </a:xfrm>
        </p:spPr>
        <p:txBody>
          <a:bodyPr anchor="b"/>
          <a:lstStyle>
            <a:lvl1pPr algn="l">
              <a:defRPr sz="6000"/>
            </a:lvl1pPr>
          </a:lstStyle>
          <a:p>
            <a:r>
              <a:rPr lang="fi-FI"/>
              <a:t>Muokkaa ots. perustyyl. napsautt.</a:t>
            </a:r>
            <a:endParaRPr lang="fi-FI" dirty="0"/>
          </a:p>
        </p:txBody>
      </p:sp>
      <p:sp>
        <p:nvSpPr>
          <p:cNvPr id="3" name="Tekstin paikkamerkki 2">
            <a:extLst>
              <a:ext uri="{FF2B5EF4-FFF2-40B4-BE49-F238E27FC236}">
                <a16:creationId xmlns:a16="http://schemas.microsoft.com/office/drawing/2014/main" id="{88645259-DE4D-4E77-90E7-B56077B5D1DE}"/>
              </a:ext>
            </a:extLst>
          </p:cNvPr>
          <p:cNvSpPr>
            <a:spLocks noGrp="1"/>
          </p:cNvSpPr>
          <p:nvPr>
            <p:ph type="body" idx="1"/>
          </p:nvPr>
        </p:nvSpPr>
        <p:spPr>
          <a:xfrm>
            <a:off x="557541" y="4306829"/>
            <a:ext cx="11083596" cy="1500187"/>
          </a:xfrm>
        </p:spPr>
        <p:txBody>
          <a:bodyPr/>
          <a:lstStyle>
            <a:lvl1pPr marL="0" indent="0" algn="l">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i-FI"/>
              <a:t>Muokkaa tekstin perustyylejä napsauttamalla</a:t>
            </a:r>
          </a:p>
        </p:txBody>
      </p:sp>
      <p:sp>
        <p:nvSpPr>
          <p:cNvPr id="4" name="Päivämäärän paikkamerkki 3">
            <a:extLst>
              <a:ext uri="{FF2B5EF4-FFF2-40B4-BE49-F238E27FC236}">
                <a16:creationId xmlns:a16="http://schemas.microsoft.com/office/drawing/2014/main" id="{838A6684-4191-45B7-A4D1-91F5BC79A98B}"/>
              </a:ext>
            </a:extLst>
          </p:cNvPr>
          <p:cNvSpPr>
            <a:spLocks noGrp="1"/>
          </p:cNvSpPr>
          <p:nvPr>
            <p:ph type="dt" sz="half" idx="10"/>
          </p:nvPr>
        </p:nvSpPr>
        <p:spPr/>
        <p:txBody>
          <a:bodyPr/>
          <a:lstStyle/>
          <a:p>
            <a:fld id="{404E71DB-EE2C-417F-A2BB-AA3AC39C94F9}" type="datetimeFigureOut">
              <a:rPr lang="fi-FI" smtClean="0"/>
              <a:t>4.6.2025</a:t>
            </a:fld>
            <a:endParaRPr lang="fi-FI"/>
          </a:p>
        </p:txBody>
      </p:sp>
      <p:sp>
        <p:nvSpPr>
          <p:cNvPr id="5" name="Alatunnisteen paikkamerkki 4">
            <a:extLst>
              <a:ext uri="{FF2B5EF4-FFF2-40B4-BE49-F238E27FC236}">
                <a16:creationId xmlns:a16="http://schemas.microsoft.com/office/drawing/2014/main" id="{667680EF-4E52-4342-9D18-D7F0CF31A6C5}"/>
              </a:ext>
            </a:extLst>
          </p:cNvPr>
          <p:cNvSpPr>
            <a:spLocks noGrp="1"/>
          </p:cNvSpPr>
          <p:nvPr>
            <p:ph type="ftr" sz="quarter" idx="11"/>
          </p:nvPr>
        </p:nvSpPr>
        <p:spPr/>
        <p:txBody>
          <a:bodyPr/>
          <a:lstStyle/>
          <a:p>
            <a:endParaRPr lang="fi-FI"/>
          </a:p>
        </p:txBody>
      </p:sp>
      <p:sp>
        <p:nvSpPr>
          <p:cNvPr id="6" name="Dian numeron paikkamerkki 5">
            <a:extLst>
              <a:ext uri="{FF2B5EF4-FFF2-40B4-BE49-F238E27FC236}">
                <a16:creationId xmlns:a16="http://schemas.microsoft.com/office/drawing/2014/main" id="{5DB2182E-3CAB-4105-A493-817ED473A5A2}"/>
              </a:ext>
            </a:extLst>
          </p:cNvPr>
          <p:cNvSpPr>
            <a:spLocks noGrp="1"/>
          </p:cNvSpPr>
          <p:nvPr>
            <p:ph type="sldNum" sz="quarter" idx="12"/>
          </p:nvPr>
        </p:nvSpPr>
        <p:spPr/>
        <p:txBody>
          <a:bodyPr/>
          <a:lstStyle/>
          <a:p>
            <a:fld id="{B401E809-AA7B-4389-8C73-A525790BF8EC}" type="slidenum">
              <a:rPr lang="fi-FI" smtClean="0"/>
              <a:t>‹#›</a:t>
            </a:fld>
            <a:endParaRPr lang="fi-FI"/>
          </a:p>
        </p:txBody>
      </p:sp>
      <p:pic>
        <p:nvPicPr>
          <p:cNvPr id="7" name="Kuva 6">
            <a:extLst>
              <a:ext uri="{FF2B5EF4-FFF2-40B4-BE49-F238E27FC236}">
                <a16:creationId xmlns:a16="http://schemas.microsoft.com/office/drawing/2014/main" id="{27164C8D-57B7-461E-834A-7F1ADC255CE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749458" y="5810388"/>
            <a:ext cx="2376775" cy="950710"/>
          </a:xfrm>
          <a:prstGeom prst="rect">
            <a:avLst/>
          </a:prstGeom>
        </p:spPr>
      </p:pic>
      <p:sp>
        <p:nvSpPr>
          <p:cNvPr id="8" name="Tekstiruutu 7">
            <a:extLst>
              <a:ext uri="{FF2B5EF4-FFF2-40B4-BE49-F238E27FC236}">
                <a16:creationId xmlns:a16="http://schemas.microsoft.com/office/drawing/2014/main" id="{28DBDB0C-FC10-42D5-B34D-5549EA3E7788}"/>
              </a:ext>
            </a:extLst>
          </p:cNvPr>
          <p:cNvSpPr txBox="1"/>
          <p:nvPr/>
        </p:nvSpPr>
        <p:spPr>
          <a:xfrm>
            <a:off x="0" y="6456152"/>
            <a:ext cx="4193771" cy="461665"/>
          </a:xfrm>
          <a:prstGeom prst="rect">
            <a:avLst/>
          </a:prstGeom>
          <a:noFill/>
        </p:spPr>
        <p:txBody>
          <a:bodyPr wrap="square" rtlCol="0">
            <a:spAutoFit/>
          </a:bodyPr>
          <a:lstStyle/>
          <a:p>
            <a:pPr marL="457200" marR="0" lvl="1" indent="0" algn="l" defTabSz="914400" rtl="0" eaLnBrk="1" fontAlgn="auto" latinLnBrk="0" hangingPunct="1">
              <a:lnSpc>
                <a:spcPct val="100000"/>
              </a:lnSpc>
              <a:spcBef>
                <a:spcPts val="0"/>
              </a:spcBef>
              <a:spcAft>
                <a:spcPts val="0"/>
              </a:spcAft>
              <a:buClrTx/>
              <a:buSzTx/>
              <a:buFontTx/>
              <a:buNone/>
              <a:tabLst/>
              <a:defRPr/>
            </a:pPr>
            <a:r>
              <a:rPr lang="fi-FI" sz="1200" dirty="0">
                <a:solidFill>
                  <a:srgbClr val="B1B3B6"/>
                </a:solidFill>
              </a:rPr>
              <a:t>Suomen Biokierto &amp; Biokaasu ry I www.biokierto.fi</a:t>
            </a:r>
            <a:r>
              <a:rPr lang="fi-FI" sz="1200" dirty="0"/>
              <a:t> </a:t>
            </a:r>
          </a:p>
          <a:p>
            <a:pPr lvl="1"/>
            <a:endParaRPr lang="fi-FI" sz="1200" dirty="0">
              <a:solidFill>
                <a:srgbClr val="B1B3B6"/>
              </a:solidFill>
            </a:endParaRPr>
          </a:p>
        </p:txBody>
      </p:sp>
    </p:spTree>
    <p:extLst>
      <p:ext uri="{BB962C8B-B14F-4D97-AF65-F5344CB8AC3E}">
        <p14:creationId xmlns:p14="http://schemas.microsoft.com/office/powerpoint/2010/main" val="137855412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Kuvatausta ja otsikko">
    <p:spTree>
      <p:nvGrpSpPr>
        <p:cNvPr id="1" name=""/>
        <p:cNvGrpSpPr/>
        <p:nvPr/>
      </p:nvGrpSpPr>
      <p:grpSpPr>
        <a:xfrm>
          <a:off x="0" y="0"/>
          <a:ext cx="0" cy="0"/>
          <a:chOff x="0" y="0"/>
          <a:chExt cx="0" cy="0"/>
        </a:xfrm>
      </p:grpSpPr>
      <p:sp>
        <p:nvSpPr>
          <p:cNvPr id="9" name="Kuvan paikkamerkki 2">
            <a:extLst>
              <a:ext uri="{FF2B5EF4-FFF2-40B4-BE49-F238E27FC236}">
                <a16:creationId xmlns:a16="http://schemas.microsoft.com/office/drawing/2014/main" id="{8E75CAAC-B43D-4520-845B-1904FD11A4AB}"/>
              </a:ext>
            </a:extLst>
          </p:cNvPr>
          <p:cNvSpPr>
            <a:spLocks noGrp="1"/>
          </p:cNvSpPr>
          <p:nvPr>
            <p:ph type="pic" idx="1"/>
          </p:nvPr>
        </p:nvSpPr>
        <p:spPr>
          <a:xfrm>
            <a:off x="0" y="0"/>
            <a:ext cx="12191999" cy="68580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i-FI"/>
              <a:t>Lisää kuva napsauttamalla kuvaketta</a:t>
            </a:r>
          </a:p>
        </p:txBody>
      </p:sp>
      <p:sp>
        <p:nvSpPr>
          <p:cNvPr id="3" name="Otsikko 1">
            <a:extLst>
              <a:ext uri="{FF2B5EF4-FFF2-40B4-BE49-F238E27FC236}">
                <a16:creationId xmlns:a16="http://schemas.microsoft.com/office/drawing/2014/main" id="{941C9F3C-086C-41E3-A708-E05792059870}"/>
              </a:ext>
            </a:extLst>
          </p:cNvPr>
          <p:cNvSpPr>
            <a:spLocks noGrp="1"/>
          </p:cNvSpPr>
          <p:nvPr>
            <p:ph type="ctrTitle"/>
          </p:nvPr>
        </p:nvSpPr>
        <p:spPr>
          <a:xfrm>
            <a:off x="552450" y="1122363"/>
            <a:ext cx="11088688" cy="2387600"/>
          </a:xfrm>
        </p:spPr>
        <p:txBody>
          <a:bodyPr anchor="b"/>
          <a:lstStyle>
            <a:lvl1pPr algn="ctr">
              <a:defRPr sz="6000">
                <a:solidFill>
                  <a:schemeClr val="bg1"/>
                </a:solidFill>
              </a:defRPr>
            </a:lvl1pPr>
          </a:lstStyle>
          <a:p>
            <a:r>
              <a:rPr lang="fi-FI"/>
              <a:t>Muokkaa ots. perustyyl. napsautt.</a:t>
            </a:r>
            <a:endParaRPr lang="fi-FI" dirty="0"/>
          </a:p>
        </p:txBody>
      </p:sp>
      <p:sp>
        <p:nvSpPr>
          <p:cNvPr id="4" name="Alaotsikko 2">
            <a:extLst>
              <a:ext uri="{FF2B5EF4-FFF2-40B4-BE49-F238E27FC236}">
                <a16:creationId xmlns:a16="http://schemas.microsoft.com/office/drawing/2014/main" id="{4DBF2024-662A-4062-9DAB-2F1B9862B2CA}"/>
              </a:ext>
            </a:extLst>
          </p:cNvPr>
          <p:cNvSpPr>
            <a:spLocks noGrp="1"/>
          </p:cNvSpPr>
          <p:nvPr>
            <p:ph type="subTitle" idx="10"/>
          </p:nvPr>
        </p:nvSpPr>
        <p:spPr>
          <a:xfrm>
            <a:off x="552450" y="3602038"/>
            <a:ext cx="11088688" cy="1655762"/>
          </a:xfrm>
        </p:spPr>
        <p:txBody>
          <a:bodyPr/>
          <a:lstStyle>
            <a:lvl1pPr marL="0" indent="0" algn="ctr">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a:t>Muokkaa alaotsikon perustyyliä napsautt.</a:t>
            </a:r>
            <a:endParaRPr lang="fi-FI" dirty="0"/>
          </a:p>
        </p:txBody>
      </p:sp>
    </p:spTree>
    <p:extLst>
      <p:ext uri="{BB962C8B-B14F-4D97-AF65-F5344CB8AC3E}">
        <p14:creationId xmlns:p14="http://schemas.microsoft.com/office/powerpoint/2010/main" val="124677485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Kaksi sisältökohdetta">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3A7178A9-B610-4C2E-8160-BEAF6EB51726}"/>
              </a:ext>
            </a:extLst>
          </p:cNvPr>
          <p:cNvSpPr>
            <a:spLocks noGrp="1"/>
          </p:cNvSpPr>
          <p:nvPr>
            <p:ph type="title"/>
          </p:nvPr>
        </p:nvSpPr>
        <p:spPr>
          <a:xfrm>
            <a:off x="552450" y="802180"/>
            <a:ext cx="10007600" cy="1108797"/>
          </a:xfrm>
        </p:spPr>
        <p:txBody>
          <a:bodyPr/>
          <a:lstStyle/>
          <a:p>
            <a:r>
              <a:rPr lang="fi-FI"/>
              <a:t>Muokkaa ots. perustyyl. napsautt.</a:t>
            </a:r>
          </a:p>
        </p:txBody>
      </p:sp>
      <p:sp>
        <p:nvSpPr>
          <p:cNvPr id="3" name="Sisällön paikkamerkki 2">
            <a:extLst>
              <a:ext uri="{FF2B5EF4-FFF2-40B4-BE49-F238E27FC236}">
                <a16:creationId xmlns:a16="http://schemas.microsoft.com/office/drawing/2014/main" id="{DC70A893-2182-420A-9C6B-458CFB00E0BD}"/>
              </a:ext>
            </a:extLst>
          </p:cNvPr>
          <p:cNvSpPr>
            <a:spLocks noGrp="1"/>
          </p:cNvSpPr>
          <p:nvPr>
            <p:ph sz="half" idx="1"/>
          </p:nvPr>
        </p:nvSpPr>
        <p:spPr>
          <a:xfrm>
            <a:off x="552449" y="1974972"/>
            <a:ext cx="4932000" cy="4151507"/>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fi-FI" dirty="0"/>
          </a:p>
        </p:txBody>
      </p:sp>
      <p:sp>
        <p:nvSpPr>
          <p:cNvPr id="4" name="Sisällön paikkamerkki 3">
            <a:extLst>
              <a:ext uri="{FF2B5EF4-FFF2-40B4-BE49-F238E27FC236}">
                <a16:creationId xmlns:a16="http://schemas.microsoft.com/office/drawing/2014/main" id="{8A004CA6-B915-4DFC-96F8-8C8598627A2C}"/>
              </a:ext>
            </a:extLst>
          </p:cNvPr>
          <p:cNvSpPr>
            <a:spLocks noGrp="1"/>
          </p:cNvSpPr>
          <p:nvPr>
            <p:ph sz="half" idx="2"/>
          </p:nvPr>
        </p:nvSpPr>
        <p:spPr>
          <a:xfrm>
            <a:off x="5634413" y="1974972"/>
            <a:ext cx="4932000" cy="4151507"/>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5" name="Päivämäärän paikkamerkki 4">
            <a:extLst>
              <a:ext uri="{FF2B5EF4-FFF2-40B4-BE49-F238E27FC236}">
                <a16:creationId xmlns:a16="http://schemas.microsoft.com/office/drawing/2014/main" id="{EB59007C-2367-4248-B59D-1694BD7605D1}"/>
              </a:ext>
            </a:extLst>
          </p:cNvPr>
          <p:cNvSpPr>
            <a:spLocks noGrp="1"/>
          </p:cNvSpPr>
          <p:nvPr>
            <p:ph type="dt" sz="half" idx="10"/>
          </p:nvPr>
        </p:nvSpPr>
        <p:spPr/>
        <p:txBody>
          <a:bodyPr/>
          <a:lstStyle/>
          <a:p>
            <a:fld id="{404E71DB-EE2C-417F-A2BB-AA3AC39C94F9}" type="datetimeFigureOut">
              <a:rPr lang="fi-FI" smtClean="0"/>
              <a:t>4.6.2025</a:t>
            </a:fld>
            <a:endParaRPr lang="fi-FI"/>
          </a:p>
        </p:txBody>
      </p:sp>
      <p:sp>
        <p:nvSpPr>
          <p:cNvPr id="6" name="Alatunnisteen paikkamerkki 5">
            <a:extLst>
              <a:ext uri="{FF2B5EF4-FFF2-40B4-BE49-F238E27FC236}">
                <a16:creationId xmlns:a16="http://schemas.microsoft.com/office/drawing/2014/main" id="{D779D8EB-2458-44D7-B401-663D5B44840E}"/>
              </a:ext>
            </a:extLst>
          </p:cNvPr>
          <p:cNvSpPr>
            <a:spLocks noGrp="1"/>
          </p:cNvSpPr>
          <p:nvPr>
            <p:ph type="ftr" sz="quarter" idx="11"/>
          </p:nvPr>
        </p:nvSpPr>
        <p:spPr/>
        <p:txBody>
          <a:bodyPr/>
          <a:lstStyle/>
          <a:p>
            <a:endParaRPr lang="fi-FI"/>
          </a:p>
        </p:txBody>
      </p:sp>
      <p:sp>
        <p:nvSpPr>
          <p:cNvPr id="7" name="Dian numeron paikkamerkki 6">
            <a:extLst>
              <a:ext uri="{FF2B5EF4-FFF2-40B4-BE49-F238E27FC236}">
                <a16:creationId xmlns:a16="http://schemas.microsoft.com/office/drawing/2014/main" id="{8A57CA60-7060-44AE-9ABD-0996AA234126}"/>
              </a:ext>
            </a:extLst>
          </p:cNvPr>
          <p:cNvSpPr>
            <a:spLocks noGrp="1"/>
          </p:cNvSpPr>
          <p:nvPr>
            <p:ph type="sldNum" sz="quarter" idx="12"/>
          </p:nvPr>
        </p:nvSpPr>
        <p:spPr/>
        <p:txBody>
          <a:bodyPr/>
          <a:lstStyle/>
          <a:p>
            <a:fld id="{B401E809-AA7B-4389-8C73-A525790BF8EC}" type="slidenum">
              <a:rPr lang="fi-FI" smtClean="0"/>
              <a:t>‹#›</a:t>
            </a:fld>
            <a:endParaRPr lang="fi-FI"/>
          </a:p>
        </p:txBody>
      </p:sp>
      <p:pic>
        <p:nvPicPr>
          <p:cNvPr id="8" name="Kuva 7">
            <a:extLst>
              <a:ext uri="{FF2B5EF4-FFF2-40B4-BE49-F238E27FC236}">
                <a16:creationId xmlns:a16="http://schemas.microsoft.com/office/drawing/2014/main" id="{A60EB727-46CB-47D9-B4B8-FE9DF2DA908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749458" y="5810388"/>
            <a:ext cx="2376775" cy="950710"/>
          </a:xfrm>
          <a:prstGeom prst="rect">
            <a:avLst/>
          </a:prstGeom>
        </p:spPr>
      </p:pic>
      <p:sp>
        <p:nvSpPr>
          <p:cNvPr id="9" name="Tekstiruutu 8">
            <a:extLst>
              <a:ext uri="{FF2B5EF4-FFF2-40B4-BE49-F238E27FC236}">
                <a16:creationId xmlns:a16="http://schemas.microsoft.com/office/drawing/2014/main" id="{145DF950-F362-4518-9639-87490CD1E6CB}"/>
              </a:ext>
            </a:extLst>
          </p:cNvPr>
          <p:cNvSpPr txBox="1"/>
          <p:nvPr/>
        </p:nvSpPr>
        <p:spPr>
          <a:xfrm>
            <a:off x="0" y="6456152"/>
            <a:ext cx="4193771" cy="461665"/>
          </a:xfrm>
          <a:prstGeom prst="rect">
            <a:avLst/>
          </a:prstGeom>
          <a:noFill/>
        </p:spPr>
        <p:txBody>
          <a:bodyPr wrap="square" rtlCol="0">
            <a:spAutoFit/>
          </a:bodyPr>
          <a:lstStyle/>
          <a:p>
            <a:pPr marL="457200" marR="0" lvl="1" indent="0" algn="l" defTabSz="914400" rtl="0" eaLnBrk="1" fontAlgn="auto" latinLnBrk="0" hangingPunct="1">
              <a:lnSpc>
                <a:spcPct val="100000"/>
              </a:lnSpc>
              <a:spcBef>
                <a:spcPts val="0"/>
              </a:spcBef>
              <a:spcAft>
                <a:spcPts val="0"/>
              </a:spcAft>
              <a:buClrTx/>
              <a:buSzTx/>
              <a:buFontTx/>
              <a:buNone/>
              <a:tabLst/>
              <a:defRPr/>
            </a:pPr>
            <a:r>
              <a:rPr lang="fi-FI" sz="1200" dirty="0">
                <a:solidFill>
                  <a:srgbClr val="B1B3B6"/>
                </a:solidFill>
              </a:rPr>
              <a:t>Suomen Biokierto &amp; Biokaasu ry I www.biokierto.fi</a:t>
            </a:r>
            <a:r>
              <a:rPr lang="fi-FI" sz="1200" dirty="0"/>
              <a:t> </a:t>
            </a:r>
          </a:p>
          <a:p>
            <a:pPr lvl="1"/>
            <a:endParaRPr lang="fi-FI" sz="1200" dirty="0">
              <a:solidFill>
                <a:srgbClr val="B1B3B6"/>
              </a:solidFill>
            </a:endParaRPr>
          </a:p>
        </p:txBody>
      </p:sp>
    </p:spTree>
    <p:extLst>
      <p:ext uri="{BB962C8B-B14F-4D97-AF65-F5344CB8AC3E}">
        <p14:creationId xmlns:p14="http://schemas.microsoft.com/office/powerpoint/2010/main" val="278145670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reserve="1">
  <p:cSld name="Kaksi sisältökohdetta ilman logoa">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3A7178A9-B610-4C2E-8160-BEAF6EB51726}"/>
              </a:ext>
            </a:extLst>
          </p:cNvPr>
          <p:cNvSpPr>
            <a:spLocks noGrp="1"/>
          </p:cNvSpPr>
          <p:nvPr>
            <p:ph type="title"/>
          </p:nvPr>
        </p:nvSpPr>
        <p:spPr>
          <a:xfrm>
            <a:off x="552450" y="802180"/>
            <a:ext cx="10007600" cy="1108797"/>
          </a:xfrm>
        </p:spPr>
        <p:txBody>
          <a:bodyPr/>
          <a:lstStyle/>
          <a:p>
            <a:r>
              <a:rPr lang="fi-FI"/>
              <a:t>Muokkaa ots. perustyyl. napsautt.</a:t>
            </a:r>
          </a:p>
        </p:txBody>
      </p:sp>
      <p:sp>
        <p:nvSpPr>
          <p:cNvPr id="3" name="Sisällön paikkamerkki 2">
            <a:extLst>
              <a:ext uri="{FF2B5EF4-FFF2-40B4-BE49-F238E27FC236}">
                <a16:creationId xmlns:a16="http://schemas.microsoft.com/office/drawing/2014/main" id="{DC70A893-2182-420A-9C6B-458CFB00E0BD}"/>
              </a:ext>
            </a:extLst>
          </p:cNvPr>
          <p:cNvSpPr>
            <a:spLocks noGrp="1"/>
          </p:cNvSpPr>
          <p:nvPr>
            <p:ph sz="half" idx="1"/>
          </p:nvPr>
        </p:nvSpPr>
        <p:spPr>
          <a:xfrm>
            <a:off x="552449" y="1974972"/>
            <a:ext cx="4932000" cy="4151507"/>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fi-FI" dirty="0"/>
          </a:p>
        </p:txBody>
      </p:sp>
      <p:sp>
        <p:nvSpPr>
          <p:cNvPr id="4" name="Sisällön paikkamerkki 3">
            <a:extLst>
              <a:ext uri="{FF2B5EF4-FFF2-40B4-BE49-F238E27FC236}">
                <a16:creationId xmlns:a16="http://schemas.microsoft.com/office/drawing/2014/main" id="{8A004CA6-B915-4DFC-96F8-8C8598627A2C}"/>
              </a:ext>
            </a:extLst>
          </p:cNvPr>
          <p:cNvSpPr>
            <a:spLocks noGrp="1"/>
          </p:cNvSpPr>
          <p:nvPr>
            <p:ph sz="half" idx="2"/>
          </p:nvPr>
        </p:nvSpPr>
        <p:spPr>
          <a:xfrm>
            <a:off x="5634413" y="1974972"/>
            <a:ext cx="4932000" cy="4151507"/>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5" name="Päivämäärän paikkamerkki 4">
            <a:extLst>
              <a:ext uri="{FF2B5EF4-FFF2-40B4-BE49-F238E27FC236}">
                <a16:creationId xmlns:a16="http://schemas.microsoft.com/office/drawing/2014/main" id="{EB59007C-2367-4248-B59D-1694BD7605D1}"/>
              </a:ext>
            </a:extLst>
          </p:cNvPr>
          <p:cNvSpPr>
            <a:spLocks noGrp="1"/>
          </p:cNvSpPr>
          <p:nvPr>
            <p:ph type="dt" sz="half" idx="10"/>
          </p:nvPr>
        </p:nvSpPr>
        <p:spPr/>
        <p:txBody>
          <a:bodyPr/>
          <a:lstStyle/>
          <a:p>
            <a:fld id="{404E71DB-EE2C-417F-A2BB-AA3AC39C94F9}" type="datetimeFigureOut">
              <a:rPr lang="fi-FI" smtClean="0"/>
              <a:t>4.6.2025</a:t>
            </a:fld>
            <a:endParaRPr lang="fi-FI"/>
          </a:p>
        </p:txBody>
      </p:sp>
      <p:sp>
        <p:nvSpPr>
          <p:cNvPr id="6" name="Alatunnisteen paikkamerkki 5">
            <a:extLst>
              <a:ext uri="{FF2B5EF4-FFF2-40B4-BE49-F238E27FC236}">
                <a16:creationId xmlns:a16="http://schemas.microsoft.com/office/drawing/2014/main" id="{D779D8EB-2458-44D7-B401-663D5B44840E}"/>
              </a:ext>
            </a:extLst>
          </p:cNvPr>
          <p:cNvSpPr>
            <a:spLocks noGrp="1"/>
          </p:cNvSpPr>
          <p:nvPr>
            <p:ph type="ftr" sz="quarter" idx="11"/>
          </p:nvPr>
        </p:nvSpPr>
        <p:spPr/>
        <p:txBody>
          <a:bodyPr/>
          <a:lstStyle/>
          <a:p>
            <a:endParaRPr lang="fi-FI"/>
          </a:p>
        </p:txBody>
      </p:sp>
      <p:sp>
        <p:nvSpPr>
          <p:cNvPr id="7" name="Dian numeron paikkamerkki 6">
            <a:extLst>
              <a:ext uri="{FF2B5EF4-FFF2-40B4-BE49-F238E27FC236}">
                <a16:creationId xmlns:a16="http://schemas.microsoft.com/office/drawing/2014/main" id="{8A57CA60-7060-44AE-9ABD-0996AA234126}"/>
              </a:ext>
            </a:extLst>
          </p:cNvPr>
          <p:cNvSpPr>
            <a:spLocks noGrp="1"/>
          </p:cNvSpPr>
          <p:nvPr>
            <p:ph type="sldNum" sz="quarter" idx="12"/>
          </p:nvPr>
        </p:nvSpPr>
        <p:spPr/>
        <p:txBody>
          <a:bodyPr/>
          <a:lstStyle/>
          <a:p>
            <a:fld id="{B401E809-AA7B-4389-8C73-A525790BF8EC}" type="slidenum">
              <a:rPr lang="fi-FI" smtClean="0"/>
              <a:t>‹#›</a:t>
            </a:fld>
            <a:endParaRPr lang="fi-FI"/>
          </a:p>
        </p:txBody>
      </p:sp>
    </p:spTree>
    <p:extLst>
      <p:ext uri="{BB962C8B-B14F-4D97-AF65-F5344CB8AC3E}">
        <p14:creationId xmlns:p14="http://schemas.microsoft.com/office/powerpoint/2010/main" val="105418555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TxTwoObj" preserve="1">
  <p:cSld name="Vertailu">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3DD41D21-EAEF-4AE4-97C5-35D99D954089}"/>
              </a:ext>
            </a:extLst>
          </p:cNvPr>
          <p:cNvSpPr>
            <a:spLocks noGrp="1"/>
          </p:cNvSpPr>
          <p:nvPr>
            <p:ph type="title"/>
          </p:nvPr>
        </p:nvSpPr>
        <p:spPr>
          <a:xfrm>
            <a:off x="557144" y="781396"/>
            <a:ext cx="10002906" cy="909292"/>
          </a:xfrm>
        </p:spPr>
        <p:txBody>
          <a:bodyPr/>
          <a:lstStyle/>
          <a:p>
            <a:r>
              <a:rPr lang="fi-FI"/>
              <a:t>Muokkaa ots. perustyyl. napsautt.</a:t>
            </a:r>
            <a:endParaRPr lang="fi-FI" dirty="0"/>
          </a:p>
        </p:txBody>
      </p:sp>
      <p:sp>
        <p:nvSpPr>
          <p:cNvPr id="3" name="Tekstin paikkamerkki 2">
            <a:extLst>
              <a:ext uri="{FF2B5EF4-FFF2-40B4-BE49-F238E27FC236}">
                <a16:creationId xmlns:a16="http://schemas.microsoft.com/office/drawing/2014/main" id="{107D2055-E92D-46E2-B8A5-720CFCFAF07B}"/>
              </a:ext>
            </a:extLst>
          </p:cNvPr>
          <p:cNvSpPr>
            <a:spLocks noGrp="1"/>
          </p:cNvSpPr>
          <p:nvPr>
            <p:ph type="body" idx="1"/>
          </p:nvPr>
        </p:nvSpPr>
        <p:spPr>
          <a:xfrm>
            <a:off x="557144" y="1690687"/>
            <a:ext cx="4932000" cy="814387"/>
          </a:xfrm>
        </p:spPr>
        <p:txBody>
          <a:bodyPr anchor="b">
            <a:normAutofit/>
          </a:bodyPr>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a:t>Muokkaa tekstin perustyylejä napsauttamalla</a:t>
            </a:r>
          </a:p>
        </p:txBody>
      </p:sp>
      <p:sp>
        <p:nvSpPr>
          <p:cNvPr id="4" name="Sisällön paikkamerkki 3">
            <a:extLst>
              <a:ext uri="{FF2B5EF4-FFF2-40B4-BE49-F238E27FC236}">
                <a16:creationId xmlns:a16="http://schemas.microsoft.com/office/drawing/2014/main" id="{09FA9B6B-0C6F-4EA5-91FE-6DE2545B00F3}"/>
              </a:ext>
            </a:extLst>
          </p:cNvPr>
          <p:cNvSpPr>
            <a:spLocks noGrp="1"/>
          </p:cNvSpPr>
          <p:nvPr>
            <p:ph sz="half" idx="2"/>
          </p:nvPr>
        </p:nvSpPr>
        <p:spPr>
          <a:xfrm>
            <a:off x="557144" y="2505075"/>
            <a:ext cx="4932000" cy="3571529"/>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fi-FI" dirty="0"/>
          </a:p>
        </p:txBody>
      </p:sp>
      <p:sp>
        <p:nvSpPr>
          <p:cNvPr id="5" name="Tekstin paikkamerkki 4">
            <a:extLst>
              <a:ext uri="{FF2B5EF4-FFF2-40B4-BE49-F238E27FC236}">
                <a16:creationId xmlns:a16="http://schemas.microsoft.com/office/drawing/2014/main" id="{E7DC58F6-BCEF-4601-B7B2-D1A3FE6093D7}"/>
              </a:ext>
            </a:extLst>
          </p:cNvPr>
          <p:cNvSpPr>
            <a:spLocks noGrp="1"/>
          </p:cNvSpPr>
          <p:nvPr>
            <p:ph type="body" sz="quarter" idx="3"/>
          </p:nvPr>
        </p:nvSpPr>
        <p:spPr>
          <a:xfrm>
            <a:off x="5627703" y="1690687"/>
            <a:ext cx="4932000" cy="814388"/>
          </a:xfrm>
        </p:spPr>
        <p:txBody>
          <a:bodyPr anchor="b">
            <a:normAutofit/>
          </a:bodyPr>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a:t>Muokkaa tekstin perustyylejä napsauttamalla</a:t>
            </a:r>
          </a:p>
        </p:txBody>
      </p:sp>
      <p:sp>
        <p:nvSpPr>
          <p:cNvPr id="6" name="Sisällön paikkamerkki 5">
            <a:extLst>
              <a:ext uri="{FF2B5EF4-FFF2-40B4-BE49-F238E27FC236}">
                <a16:creationId xmlns:a16="http://schemas.microsoft.com/office/drawing/2014/main" id="{D093733F-9F15-4DC3-BB78-47F3CDF486AD}"/>
              </a:ext>
            </a:extLst>
          </p:cNvPr>
          <p:cNvSpPr>
            <a:spLocks noGrp="1"/>
          </p:cNvSpPr>
          <p:nvPr>
            <p:ph sz="quarter" idx="4"/>
          </p:nvPr>
        </p:nvSpPr>
        <p:spPr>
          <a:xfrm>
            <a:off x="5627703" y="2505075"/>
            <a:ext cx="4932000" cy="3571529"/>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fi-FI" dirty="0"/>
          </a:p>
        </p:txBody>
      </p:sp>
      <p:sp>
        <p:nvSpPr>
          <p:cNvPr id="7" name="Päivämäärän paikkamerkki 6">
            <a:extLst>
              <a:ext uri="{FF2B5EF4-FFF2-40B4-BE49-F238E27FC236}">
                <a16:creationId xmlns:a16="http://schemas.microsoft.com/office/drawing/2014/main" id="{BA9C3DF0-24B6-40B5-BBB4-73F281A3A5E7}"/>
              </a:ext>
            </a:extLst>
          </p:cNvPr>
          <p:cNvSpPr>
            <a:spLocks noGrp="1"/>
          </p:cNvSpPr>
          <p:nvPr>
            <p:ph type="dt" sz="half" idx="10"/>
          </p:nvPr>
        </p:nvSpPr>
        <p:spPr/>
        <p:txBody>
          <a:bodyPr/>
          <a:lstStyle/>
          <a:p>
            <a:fld id="{404E71DB-EE2C-417F-A2BB-AA3AC39C94F9}" type="datetimeFigureOut">
              <a:rPr lang="fi-FI" smtClean="0"/>
              <a:t>4.6.2025</a:t>
            </a:fld>
            <a:endParaRPr lang="fi-FI"/>
          </a:p>
        </p:txBody>
      </p:sp>
      <p:sp>
        <p:nvSpPr>
          <p:cNvPr id="8" name="Alatunnisteen paikkamerkki 7">
            <a:extLst>
              <a:ext uri="{FF2B5EF4-FFF2-40B4-BE49-F238E27FC236}">
                <a16:creationId xmlns:a16="http://schemas.microsoft.com/office/drawing/2014/main" id="{AF7EDFA7-0ECC-4071-90C3-0A988899A1C9}"/>
              </a:ext>
            </a:extLst>
          </p:cNvPr>
          <p:cNvSpPr>
            <a:spLocks noGrp="1"/>
          </p:cNvSpPr>
          <p:nvPr>
            <p:ph type="ftr" sz="quarter" idx="11"/>
          </p:nvPr>
        </p:nvSpPr>
        <p:spPr/>
        <p:txBody>
          <a:bodyPr/>
          <a:lstStyle/>
          <a:p>
            <a:endParaRPr lang="fi-FI"/>
          </a:p>
        </p:txBody>
      </p:sp>
      <p:sp>
        <p:nvSpPr>
          <p:cNvPr id="9" name="Dian numeron paikkamerkki 8">
            <a:extLst>
              <a:ext uri="{FF2B5EF4-FFF2-40B4-BE49-F238E27FC236}">
                <a16:creationId xmlns:a16="http://schemas.microsoft.com/office/drawing/2014/main" id="{89D4D541-5433-4E57-A2ED-78EBA469A9FB}"/>
              </a:ext>
            </a:extLst>
          </p:cNvPr>
          <p:cNvSpPr>
            <a:spLocks noGrp="1"/>
          </p:cNvSpPr>
          <p:nvPr>
            <p:ph type="sldNum" sz="quarter" idx="12"/>
          </p:nvPr>
        </p:nvSpPr>
        <p:spPr/>
        <p:txBody>
          <a:bodyPr/>
          <a:lstStyle/>
          <a:p>
            <a:fld id="{B401E809-AA7B-4389-8C73-A525790BF8EC}" type="slidenum">
              <a:rPr lang="fi-FI" smtClean="0"/>
              <a:t>‹#›</a:t>
            </a:fld>
            <a:endParaRPr lang="fi-FI"/>
          </a:p>
        </p:txBody>
      </p:sp>
      <p:pic>
        <p:nvPicPr>
          <p:cNvPr id="10" name="Kuva 9">
            <a:extLst>
              <a:ext uri="{FF2B5EF4-FFF2-40B4-BE49-F238E27FC236}">
                <a16:creationId xmlns:a16="http://schemas.microsoft.com/office/drawing/2014/main" id="{8C94CC59-A30C-43A4-87BF-58349B42CD9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749458" y="5810388"/>
            <a:ext cx="2376775" cy="950710"/>
          </a:xfrm>
          <a:prstGeom prst="rect">
            <a:avLst/>
          </a:prstGeom>
        </p:spPr>
      </p:pic>
      <p:sp>
        <p:nvSpPr>
          <p:cNvPr id="11" name="Tekstiruutu 10">
            <a:extLst>
              <a:ext uri="{FF2B5EF4-FFF2-40B4-BE49-F238E27FC236}">
                <a16:creationId xmlns:a16="http://schemas.microsoft.com/office/drawing/2014/main" id="{23363A18-83AD-400A-9798-3D7FECE17953}"/>
              </a:ext>
            </a:extLst>
          </p:cNvPr>
          <p:cNvSpPr txBox="1"/>
          <p:nvPr/>
        </p:nvSpPr>
        <p:spPr>
          <a:xfrm>
            <a:off x="0" y="6456152"/>
            <a:ext cx="4193771" cy="461665"/>
          </a:xfrm>
          <a:prstGeom prst="rect">
            <a:avLst/>
          </a:prstGeom>
          <a:noFill/>
        </p:spPr>
        <p:txBody>
          <a:bodyPr wrap="square" rtlCol="0">
            <a:spAutoFit/>
          </a:bodyPr>
          <a:lstStyle/>
          <a:p>
            <a:pPr marL="457200" marR="0" lvl="1" indent="0" algn="l" defTabSz="914400" rtl="0" eaLnBrk="1" fontAlgn="auto" latinLnBrk="0" hangingPunct="1">
              <a:lnSpc>
                <a:spcPct val="100000"/>
              </a:lnSpc>
              <a:spcBef>
                <a:spcPts val="0"/>
              </a:spcBef>
              <a:spcAft>
                <a:spcPts val="0"/>
              </a:spcAft>
              <a:buClrTx/>
              <a:buSzTx/>
              <a:buFontTx/>
              <a:buNone/>
              <a:tabLst/>
              <a:defRPr/>
            </a:pPr>
            <a:r>
              <a:rPr lang="fi-FI" sz="1200" dirty="0">
                <a:solidFill>
                  <a:srgbClr val="B1B3B6"/>
                </a:solidFill>
              </a:rPr>
              <a:t>Suomen Biokierto &amp; Biokaasu ry I www.biokierto.fi</a:t>
            </a:r>
            <a:r>
              <a:rPr lang="fi-FI" sz="1200" dirty="0"/>
              <a:t> </a:t>
            </a:r>
          </a:p>
          <a:p>
            <a:pPr lvl="1"/>
            <a:endParaRPr lang="fi-FI" sz="1200" dirty="0">
              <a:solidFill>
                <a:srgbClr val="B1B3B6"/>
              </a:solidFill>
            </a:endParaRPr>
          </a:p>
        </p:txBody>
      </p:sp>
    </p:spTree>
    <p:extLst>
      <p:ext uri="{BB962C8B-B14F-4D97-AF65-F5344CB8AC3E}">
        <p14:creationId xmlns:p14="http://schemas.microsoft.com/office/powerpoint/2010/main" val="313097170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reserve="1">
  <p:cSld name="Vain otsikko">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1AAD8FF1-3649-40F3-B0CA-9160256A22D3}"/>
              </a:ext>
            </a:extLst>
          </p:cNvPr>
          <p:cNvSpPr>
            <a:spLocks noGrp="1"/>
          </p:cNvSpPr>
          <p:nvPr>
            <p:ph type="title"/>
          </p:nvPr>
        </p:nvSpPr>
        <p:spPr/>
        <p:txBody>
          <a:bodyPr/>
          <a:lstStyle/>
          <a:p>
            <a:r>
              <a:rPr lang="fi-FI"/>
              <a:t>Muokkaa ots. perustyyl. napsautt.</a:t>
            </a:r>
          </a:p>
        </p:txBody>
      </p:sp>
      <p:sp>
        <p:nvSpPr>
          <p:cNvPr id="3" name="Päivämäärän paikkamerkki 2">
            <a:extLst>
              <a:ext uri="{FF2B5EF4-FFF2-40B4-BE49-F238E27FC236}">
                <a16:creationId xmlns:a16="http://schemas.microsoft.com/office/drawing/2014/main" id="{D289BA4D-D370-49B1-81D6-DBC6D0EA16F0}"/>
              </a:ext>
            </a:extLst>
          </p:cNvPr>
          <p:cNvSpPr>
            <a:spLocks noGrp="1"/>
          </p:cNvSpPr>
          <p:nvPr>
            <p:ph type="dt" sz="half" idx="10"/>
          </p:nvPr>
        </p:nvSpPr>
        <p:spPr/>
        <p:txBody>
          <a:bodyPr/>
          <a:lstStyle/>
          <a:p>
            <a:fld id="{404E71DB-EE2C-417F-A2BB-AA3AC39C94F9}" type="datetimeFigureOut">
              <a:rPr lang="fi-FI" smtClean="0"/>
              <a:t>4.6.2025</a:t>
            </a:fld>
            <a:endParaRPr lang="fi-FI"/>
          </a:p>
        </p:txBody>
      </p:sp>
      <p:sp>
        <p:nvSpPr>
          <p:cNvPr id="4" name="Alatunnisteen paikkamerkki 3">
            <a:extLst>
              <a:ext uri="{FF2B5EF4-FFF2-40B4-BE49-F238E27FC236}">
                <a16:creationId xmlns:a16="http://schemas.microsoft.com/office/drawing/2014/main" id="{4582AAF9-5CFB-4086-82C1-6C7DF9653D56}"/>
              </a:ext>
            </a:extLst>
          </p:cNvPr>
          <p:cNvSpPr>
            <a:spLocks noGrp="1"/>
          </p:cNvSpPr>
          <p:nvPr>
            <p:ph type="ftr" sz="quarter" idx="11"/>
          </p:nvPr>
        </p:nvSpPr>
        <p:spPr/>
        <p:txBody>
          <a:bodyPr/>
          <a:lstStyle/>
          <a:p>
            <a:endParaRPr lang="fi-FI"/>
          </a:p>
        </p:txBody>
      </p:sp>
      <p:sp>
        <p:nvSpPr>
          <p:cNvPr id="5" name="Dian numeron paikkamerkki 4">
            <a:extLst>
              <a:ext uri="{FF2B5EF4-FFF2-40B4-BE49-F238E27FC236}">
                <a16:creationId xmlns:a16="http://schemas.microsoft.com/office/drawing/2014/main" id="{49E53423-FB9A-43DF-AD0E-0CBDFEBEBB05}"/>
              </a:ext>
            </a:extLst>
          </p:cNvPr>
          <p:cNvSpPr>
            <a:spLocks noGrp="1"/>
          </p:cNvSpPr>
          <p:nvPr>
            <p:ph type="sldNum" sz="quarter" idx="12"/>
          </p:nvPr>
        </p:nvSpPr>
        <p:spPr/>
        <p:txBody>
          <a:bodyPr/>
          <a:lstStyle/>
          <a:p>
            <a:fld id="{B401E809-AA7B-4389-8C73-A525790BF8EC}" type="slidenum">
              <a:rPr lang="fi-FI" smtClean="0"/>
              <a:t>‹#›</a:t>
            </a:fld>
            <a:endParaRPr lang="fi-FI"/>
          </a:p>
        </p:txBody>
      </p:sp>
      <p:pic>
        <p:nvPicPr>
          <p:cNvPr id="6" name="Kuva 5">
            <a:extLst>
              <a:ext uri="{FF2B5EF4-FFF2-40B4-BE49-F238E27FC236}">
                <a16:creationId xmlns:a16="http://schemas.microsoft.com/office/drawing/2014/main" id="{0779D267-6370-4589-9B10-C5E6845A282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749458" y="5810388"/>
            <a:ext cx="2376775" cy="950710"/>
          </a:xfrm>
          <a:prstGeom prst="rect">
            <a:avLst/>
          </a:prstGeom>
        </p:spPr>
      </p:pic>
      <p:sp>
        <p:nvSpPr>
          <p:cNvPr id="7" name="Tekstiruutu 6">
            <a:extLst>
              <a:ext uri="{FF2B5EF4-FFF2-40B4-BE49-F238E27FC236}">
                <a16:creationId xmlns:a16="http://schemas.microsoft.com/office/drawing/2014/main" id="{6E787864-4A65-4AA3-8B56-F0A3AF519061}"/>
              </a:ext>
            </a:extLst>
          </p:cNvPr>
          <p:cNvSpPr txBox="1"/>
          <p:nvPr/>
        </p:nvSpPr>
        <p:spPr>
          <a:xfrm>
            <a:off x="0" y="6456152"/>
            <a:ext cx="4193771" cy="461665"/>
          </a:xfrm>
          <a:prstGeom prst="rect">
            <a:avLst/>
          </a:prstGeom>
          <a:noFill/>
        </p:spPr>
        <p:txBody>
          <a:bodyPr wrap="square" rtlCol="0">
            <a:spAutoFit/>
          </a:bodyPr>
          <a:lstStyle/>
          <a:p>
            <a:pPr marL="457200" marR="0" lvl="1" indent="0" algn="l" defTabSz="914400" rtl="0" eaLnBrk="1" fontAlgn="auto" latinLnBrk="0" hangingPunct="1">
              <a:lnSpc>
                <a:spcPct val="100000"/>
              </a:lnSpc>
              <a:spcBef>
                <a:spcPts val="0"/>
              </a:spcBef>
              <a:spcAft>
                <a:spcPts val="0"/>
              </a:spcAft>
              <a:buClrTx/>
              <a:buSzTx/>
              <a:buFontTx/>
              <a:buNone/>
              <a:tabLst/>
              <a:defRPr/>
            </a:pPr>
            <a:r>
              <a:rPr lang="fi-FI" sz="1200" dirty="0">
                <a:solidFill>
                  <a:srgbClr val="B1B3B6"/>
                </a:solidFill>
              </a:rPr>
              <a:t>Suomen Biokierto &amp; Biokaasu ry I www.biokierto.fi</a:t>
            </a:r>
            <a:r>
              <a:rPr lang="fi-FI" sz="1200" dirty="0"/>
              <a:t> </a:t>
            </a:r>
          </a:p>
          <a:p>
            <a:pPr lvl="1"/>
            <a:endParaRPr lang="fi-FI" sz="1200" dirty="0">
              <a:solidFill>
                <a:srgbClr val="B1B3B6"/>
              </a:solidFill>
            </a:endParaRPr>
          </a:p>
        </p:txBody>
      </p:sp>
    </p:spTree>
    <p:extLst>
      <p:ext uri="{BB962C8B-B14F-4D97-AF65-F5344CB8AC3E}">
        <p14:creationId xmlns:p14="http://schemas.microsoft.com/office/powerpoint/2010/main" val="353350594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jp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Otsikon paikkamerkki 1">
            <a:extLst>
              <a:ext uri="{FF2B5EF4-FFF2-40B4-BE49-F238E27FC236}">
                <a16:creationId xmlns:a16="http://schemas.microsoft.com/office/drawing/2014/main" id="{BC320C20-1BC6-44CF-B51B-4DAE553D9D32}"/>
              </a:ext>
            </a:extLst>
          </p:cNvPr>
          <p:cNvSpPr>
            <a:spLocks noGrp="1"/>
          </p:cNvSpPr>
          <p:nvPr>
            <p:ph type="title"/>
          </p:nvPr>
        </p:nvSpPr>
        <p:spPr>
          <a:xfrm>
            <a:off x="552450" y="802180"/>
            <a:ext cx="9130501" cy="1108797"/>
          </a:xfrm>
          <a:prstGeom prst="rect">
            <a:avLst/>
          </a:prstGeom>
        </p:spPr>
        <p:txBody>
          <a:bodyPr vert="horz" lIns="91440" tIns="45720" rIns="91440" bIns="45720" rtlCol="0" anchor="b">
            <a:normAutofit/>
          </a:bodyPr>
          <a:lstStyle/>
          <a:p>
            <a:r>
              <a:rPr lang="fi-FI" dirty="0"/>
              <a:t>Muokkaa </a:t>
            </a:r>
            <a:r>
              <a:rPr lang="fi-FI" dirty="0" err="1"/>
              <a:t>ots</a:t>
            </a:r>
            <a:r>
              <a:rPr lang="fi-FI" dirty="0"/>
              <a:t>. </a:t>
            </a:r>
            <a:r>
              <a:rPr lang="fi-FI" dirty="0" err="1"/>
              <a:t>perustyyl</a:t>
            </a:r>
            <a:r>
              <a:rPr lang="fi-FI" dirty="0"/>
              <a:t>. </a:t>
            </a:r>
            <a:r>
              <a:rPr lang="fi-FI" dirty="0" err="1"/>
              <a:t>napsautt</a:t>
            </a:r>
            <a:r>
              <a:rPr lang="fi-FI" dirty="0"/>
              <a:t>.</a:t>
            </a:r>
          </a:p>
        </p:txBody>
      </p:sp>
      <p:sp>
        <p:nvSpPr>
          <p:cNvPr id="3" name="Tekstin paikkamerkki 2">
            <a:extLst>
              <a:ext uri="{FF2B5EF4-FFF2-40B4-BE49-F238E27FC236}">
                <a16:creationId xmlns:a16="http://schemas.microsoft.com/office/drawing/2014/main" id="{34B1B26A-E84B-4AA2-B787-B07BFDBE6357}"/>
              </a:ext>
            </a:extLst>
          </p:cNvPr>
          <p:cNvSpPr>
            <a:spLocks noGrp="1"/>
          </p:cNvSpPr>
          <p:nvPr>
            <p:ph type="body" idx="1"/>
          </p:nvPr>
        </p:nvSpPr>
        <p:spPr>
          <a:xfrm>
            <a:off x="552450" y="2032834"/>
            <a:ext cx="9130501" cy="4351338"/>
          </a:xfrm>
          <a:prstGeom prst="rect">
            <a:avLst/>
          </a:prstGeom>
        </p:spPr>
        <p:txBody>
          <a:bodyPr vert="horz" lIns="91440" tIns="45720" rIns="91440" bIns="45720" rtlCol="0">
            <a:normAutofit/>
          </a:bodyPr>
          <a:lstStyle/>
          <a:p>
            <a:pPr lvl="0"/>
            <a:r>
              <a:rPr lang="fi-FI" dirty="0"/>
              <a:t>Muokkaa tekstin perustyylejä napsauttamalla</a:t>
            </a:r>
          </a:p>
          <a:p>
            <a:pPr lvl="1"/>
            <a:r>
              <a:rPr lang="fi-FI" dirty="0"/>
              <a:t>toinen taso</a:t>
            </a:r>
          </a:p>
          <a:p>
            <a:pPr lvl="2"/>
            <a:r>
              <a:rPr lang="fi-FI" dirty="0"/>
              <a:t>kolmas taso</a:t>
            </a:r>
          </a:p>
          <a:p>
            <a:pPr lvl="3"/>
            <a:r>
              <a:rPr lang="fi-FI" dirty="0"/>
              <a:t>neljäs taso</a:t>
            </a:r>
          </a:p>
          <a:p>
            <a:pPr lvl="4"/>
            <a:r>
              <a:rPr lang="fi-FI" dirty="0"/>
              <a:t>viides taso</a:t>
            </a:r>
          </a:p>
        </p:txBody>
      </p:sp>
      <p:sp>
        <p:nvSpPr>
          <p:cNvPr id="4" name="Päivämäärän paikkamerkki 3">
            <a:extLst>
              <a:ext uri="{FF2B5EF4-FFF2-40B4-BE49-F238E27FC236}">
                <a16:creationId xmlns:a16="http://schemas.microsoft.com/office/drawing/2014/main" id="{C75790CC-B5A6-4C8B-8599-5792975D072B}"/>
              </a:ext>
            </a:extLst>
          </p:cNvPr>
          <p:cNvSpPr>
            <a:spLocks noGrp="1"/>
          </p:cNvSpPr>
          <p:nvPr>
            <p:ph type="dt" sz="half" idx="2"/>
          </p:nvPr>
        </p:nvSpPr>
        <p:spPr>
          <a:xfrm>
            <a:off x="8365372" y="6475659"/>
            <a:ext cx="799395" cy="230834"/>
          </a:xfrm>
          <a:prstGeom prst="rect">
            <a:avLst/>
          </a:prstGeom>
        </p:spPr>
        <p:txBody>
          <a:bodyPr vert="horz" lIns="91440" tIns="45720" rIns="91440" bIns="45720" rtlCol="0" anchor="t"/>
          <a:lstStyle>
            <a:lvl1pPr algn="r">
              <a:defRPr sz="1050">
                <a:solidFill>
                  <a:schemeClr val="tx1">
                    <a:tint val="75000"/>
                  </a:schemeClr>
                </a:solidFill>
              </a:defRPr>
            </a:lvl1pPr>
          </a:lstStyle>
          <a:p>
            <a:fld id="{404E71DB-EE2C-417F-A2BB-AA3AC39C94F9}" type="datetimeFigureOut">
              <a:rPr lang="fi-FI" smtClean="0"/>
              <a:t>4.6.2025</a:t>
            </a:fld>
            <a:endParaRPr lang="fi-FI"/>
          </a:p>
        </p:txBody>
      </p:sp>
      <p:sp>
        <p:nvSpPr>
          <p:cNvPr id="5" name="Alatunnisteen paikkamerkki 4">
            <a:extLst>
              <a:ext uri="{FF2B5EF4-FFF2-40B4-BE49-F238E27FC236}">
                <a16:creationId xmlns:a16="http://schemas.microsoft.com/office/drawing/2014/main" id="{E8895D1D-4EC9-4AAC-8DEA-ECA9625BE697}"/>
              </a:ext>
            </a:extLst>
          </p:cNvPr>
          <p:cNvSpPr>
            <a:spLocks noGrp="1"/>
          </p:cNvSpPr>
          <p:nvPr>
            <p:ph type="ftr" sz="quarter" idx="3"/>
          </p:nvPr>
        </p:nvSpPr>
        <p:spPr>
          <a:xfrm>
            <a:off x="4171602" y="6475659"/>
            <a:ext cx="4114800" cy="230833"/>
          </a:xfrm>
          <a:prstGeom prst="rect">
            <a:avLst/>
          </a:prstGeom>
        </p:spPr>
        <p:txBody>
          <a:bodyPr vert="horz" lIns="91440" tIns="45720" rIns="91440" bIns="45720" rtlCol="0" anchor="t"/>
          <a:lstStyle>
            <a:lvl1pPr algn="r">
              <a:defRPr sz="1050">
                <a:solidFill>
                  <a:srgbClr val="B1B3B6"/>
                </a:solidFill>
              </a:defRPr>
            </a:lvl1pPr>
          </a:lstStyle>
          <a:p>
            <a:endParaRPr lang="fi-FI"/>
          </a:p>
        </p:txBody>
      </p:sp>
      <p:sp>
        <p:nvSpPr>
          <p:cNvPr id="6" name="Dian numeron paikkamerkki 5">
            <a:extLst>
              <a:ext uri="{FF2B5EF4-FFF2-40B4-BE49-F238E27FC236}">
                <a16:creationId xmlns:a16="http://schemas.microsoft.com/office/drawing/2014/main" id="{1956C690-E710-43A6-8B40-5B0EC72CA201}"/>
              </a:ext>
            </a:extLst>
          </p:cNvPr>
          <p:cNvSpPr>
            <a:spLocks noGrp="1"/>
          </p:cNvSpPr>
          <p:nvPr>
            <p:ph type="sldNum" sz="quarter" idx="4"/>
          </p:nvPr>
        </p:nvSpPr>
        <p:spPr>
          <a:xfrm>
            <a:off x="9210510" y="6475658"/>
            <a:ext cx="495300" cy="230834"/>
          </a:xfrm>
          <a:prstGeom prst="rect">
            <a:avLst/>
          </a:prstGeom>
        </p:spPr>
        <p:txBody>
          <a:bodyPr vert="horz" lIns="91440" tIns="45720" rIns="91440" bIns="45720" rtlCol="0" anchor="t"/>
          <a:lstStyle>
            <a:lvl1pPr algn="ctr">
              <a:defRPr sz="1050">
                <a:solidFill>
                  <a:schemeClr val="tx1">
                    <a:tint val="75000"/>
                  </a:schemeClr>
                </a:solidFill>
              </a:defRPr>
            </a:lvl1pPr>
          </a:lstStyle>
          <a:p>
            <a:fld id="{B401E809-AA7B-4389-8C73-A525790BF8EC}" type="slidenum">
              <a:rPr lang="fi-FI" smtClean="0"/>
              <a:t>‹#›</a:t>
            </a:fld>
            <a:endParaRPr lang="fi-FI"/>
          </a:p>
        </p:txBody>
      </p:sp>
      <p:pic>
        <p:nvPicPr>
          <p:cNvPr id="9" name="Kuva 8">
            <a:extLst>
              <a:ext uri="{FF2B5EF4-FFF2-40B4-BE49-F238E27FC236}">
                <a16:creationId xmlns:a16="http://schemas.microsoft.com/office/drawing/2014/main" id="{4B1F8E99-7DBA-44F9-9DE2-902D1FBF98EC}"/>
              </a:ext>
            </a:extLst>
          </p:cNvPr>
          <p:cNvPicPr>
            <a:picLocks noChangeAspect="1"/>
          </p:cNvPicPr>
          <p:nvPr/>
        </p:nvPicPr>
        <p:blipFill>
          <a:blip r:embed="rId16">
            <a:extLst>
              <a:ext uri="{28A0092B-C50C-407E-A947-70E740481C1C}">
                <a14:useLocalDpi xmlns:a14="http://schemas.microsoft.com/office/drawing/2010/main" val="0"/>
              </a:ext>
            </a:extLst>
          </a:blip>
          <a:stretch>
            <a:fillRect/>
          </a:stretch>
        </p:blipFill>
        <p:spPr>
          <a:xfrm>
            <a:off x="0" y="0"/>
            <a:ext cx="12209103" cy="871727"/>
          </a:xfrm>
          <a:prstGeom prst="rect">
            <a:avLst/>
          </a:prstGeom>
        </p:spPr>
      </p:pic>
    </p:spTree>
    <p:extLst>
      <p:ext uri="{BB962C8B-B14F-4D97-AF65-F5344CB8AC3E}">
        <p14:creationId xmlns:p14="http://schemas.microsoft.com/office/powerpoint/2010/main" val="282006323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Lst>
  <p:txStyles>
    <p:titleStyle>
      <a:lvl1pPr algn="l" defTabSz="914400" rtl="0" eaLnBrk="1" latinLnBrk="0" hangingPunct="1">
        <a:lnSpc>
          <a:spcPct val="90000"/>
        </a:lnSpc>
        <a:spcBef>
          <a:spcPct val="0"/>
        </a:spcBef>
        <a:buNone/>
        <a:defRPr sz="4400" b="1"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347">
          <p15:clr>
            <a:srgbClr val="F26B43"/>
          </p15:clr>
        </p15:guide>
        <p15:guide id="3" orient="horz" pos="4201">
          <p15:clr>
            <a:srgbClr val="F26B43"/>
          </p15:clr>
        </p15:guide>
        <p15:guide id="4" pos="3840">
          <p15:clr>
            <a:srgbClr val="F26B43"/>
          </p15:clr>
        </p15:guide>
        <p15:guide id="5" pos="7333">
          <p15:clr>
            <a:srgbClr val="F26B43"/>
          </p15:clr>
        </p15:guide>
        <p15:guide id="6" pos="6652">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hyperlink" Target="https://www.aki.gov.hu/dt_logos/proagria-proagria-keskusten-liitto-ry/" TargetMode="External"/><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8" Type="http://schemas.openxmlformats.org/officeDocument/2006/relationships/image" Target="../media/image6.png"/><Relationship Id="rId13" Type="http://schemas.openxmlformats.org/officeDocument/2006/relationships/image" Target="../media/image11.png"/><Relationship Id="rId18" Type="http://schemas.openxmlformats.org/officeDocument/2006/relationships/image" Target="../media/image16.png"/><Relationship Id="rId3" Type="http://schemas.openxmlformats.org/officeDocument/2006/relationships/image" Target="../media/image4.png"/><Relationship Id="rId7" Type="http://schemas.openxmlformats.org/officeDocument/2006/relationships/hyperlink" Target="https://www.aki.gov.hu/dt_logos/proagria-proagria-keskusten-liitto-ry/" TargetMode="External"/><Relationship Id="rId12" Type="http://schemas.openxmlformats.org/officeDocument/2006/relationships/image" Target="../media/image10.png"/><Relationship Id="rId17" Type="http://schemas.openxmlformats.org/officeDocument/2006/relationships/image" Target="../media/image15.png"/><Relationship Id="rId2" Type="http://schemas.openxmlformats.org/officeDocument/2006/relationships/notesSlide" Target="../notesSlides/notesSlide1.xml"/><Relationship Id="rId16" Type="http://schemas.openxmlformats.org/officeDocument/2006/relationships/image" Target="../media/image14.jpeg"/><Relationship Id="rId1" Type="http://schemas.openxmlformats.org/officeDocument/2006/relationships/slideLayout" Target="../slideLayouts/slideLayout2.xml"/><Relationship Id="rId6" Type="http://schemas.openxmlformats.org/officeDocument/2006/relationships/image" Target="../media/image3.jpg"/><Relationship Id="rId11" Type="http://schemas.openxmlformats.org/officeDocument/2006/relationships/image" Target="../media/image9.png"/><Relationship Id="rId5" Type="http://schemas.openxmlformats.org/officeDocument/2006/relationships/hyperlink" Target="https://biokierto.fi/tapahtuma/sbbn-vuosikokous-2025/" TargetMode="External"/><Relationship Id="rId15" Type="http://schemas.openxmlformats.org/officeDocument/2006/relationships/image" Target="../media/image13.png"/><Relationship Id="rId10" Type="http://schemas.openxmlformats.org/officeDocument/2006/relationships/image" Target="../media/image8.png"/><Relationship Id="rId4" Type="http://schemas.openxmlformats.org/officeDocument/2006/relationships/image" Target="../media/image5.jpg"/><Relationship Id="rId9" Type="http://schemas.openxmlformats.org/officeDocument/2006/relationships/image" Target="../media/image7.png"/><Relationship Id="rId14" Type="http://schemas.openxmlformats.org/officeDocument/2006/relationships/image" Target="../media/image12.png"/></Relationships>
</file>

<file path=ppt/slides/_rels/slide3.xml.rels><?xml version="1.0" encoding="UTF-8" standalone="yes"?>
<Relationships xmlns="http://schemas.openxmlformats.org/package/2006/relationships"><Relationship Id="rId8" Type="http://schemas.openxmlformats.org/officeDocument/2006/relationships/hyperlink" Target="https://www.aki.gov.hu/dt_logos/proagria-proagria-keskusten-liitto-ry/" TargetMode="External"/><Relationship Id="rId3" Type="http://schemas.openxmlformats.org/officeDocument/2006/relationships/hyperlink" Target="https://www.proagria.fi/tietoa-meista/julkaisut" TargetMode="External"/><Relationship Id="rId7" Type="http://schemas.openxmlformats.org/officeDocument/2006/relationships/image" Target="../media/image3.jpg"/><Relationship Id="rId2" Type="http://schemas.openxmlformats.org/officeDocument/2006/relationships/notesSlide" Target="../notesSlides/notesSlide2.xml"/><Relationship Id="rId1" Type="http://schemas.openxmlformats.org/officeDocument/2006/relationships/slideLayout" Target="../slideLayouts/slideLayout6.xml"/><Relationship Id="rId6" Type="http://schemas.openxmlformats.org/officeDocument/2006/relationships/image" Target="../media/image17.jpeg"/><Relationship Id="rId5" Type="http://schemas.openxmlformats.org/officeDocument/2006/relationships/hyperlink" Target="https://www.proagria.fi/uploads/ProAgria/Julkaisut/kierratyslannoitteiden.kaytto.peltoviljelyssa.pdf" TargetMode="External"/><Relationship Id="rId4" Type="http://schemas.openxmlformats.org/officeDocument/2006/relationships/hyperlink" Target="https://biokierto.fi/yhdistys/toiminta/" TargetMode="External"/></Relationships>
</file>

<file path=ppt/slides/_rels/slide4.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19.png"/><Relationship Id="rId1" Type="http://schemas.openxmlformats.org/officeDocument/2006/relationships/slideLayout" Target="../slideLayouts/slideLayout2.xml"/><Relationship Id="rId4" Type="http://schemas.openxmlformats.org/officeDocument/2006/relationships/hyperlink" Target="https://www.aki.gov.hu/dt_logos/proagria-proagria-keskusten-liitto-ry/" TargetMode="External"/></Relationships>
</file>

<file path=ppt/slides/_rels/slide6.xml.rels><?xml version="1.0" encoding="UTF-8" standalone="yes"?>
<Relationships xmlns="http://schemas.openxmlformats.org/package/2006/relationships"><Relationship Id="rId3" Type="http://schemas.openxmlformats.org/officeDocument/2006/relationships/hyperlink" Target="https://www.maaseuduntulevaisuus.fi/maatalous/a3943aa1-20fb-4fb6-9762-cb418d11000e" TargetMode="External"/><Relationship Id="rId7" Type="http://schemas.openxmlformats.org/officeDocument/2006/relationships/hyperlink" Target="https://www.proagria.fi/ajankohtaista/uusi-kierratyslannoiteopas-tarjoaa-kaytannon-apua-viljelijoille" TargetMode="External"/><Relationship Id="rId2" Type="http://schemas.openxmlformats.org/officeDocument/2006/relationships/hyperlink" Target="https://www.maaseuduntulevaisuus.fi/maatalous/2088017c-d519-4288-ab0d-36b5c0192bfa" TargetMode="External"/><Relationship Id="rId1" Type="http://schemas.openxmlformats.org/officeDocument/2006/relationships/slideLayout" Target="../slideLayouts/slideLayout2.xml"/><Relationship Id="rId6" Type="http://schemas.openxmlformats.org/officeDocument/2006/relationships/hyperlink" Target="https://biokierto.fi/uusi-kierratyslannoiteopas-tarjoaa-vastauksia-kannattavaan-ja-turvalliseen-kayttoon-peltoviljelyssa/" TargetMode="External"/><Relationship Id="rId5" Type="http://schemas.openxmlformats.org/officeDocument/2006/relationships/hyperlink" Target="https://vyr.fi/2025/04/23/uusi-kierratyslannoiteopas-tarjoaa-vastauksia-kannattavaan-ja-turvalliseen-kayttoon-peltoviljelyssa/" TargetMode="External"/><Relationship Id="rId4" Type="http://schemas.openxmlformats.org/officeDocument/2006/relationships/hyperlink" Target="https://www.mtk.fi/-/uusi-opas-helpottaa-kierratyslannoitteiden-kayttoa-peltoviljelyssa" TargetMode="External"/></Relationships>
</file>

<file path=ppt/slides/_rels/slide7.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5.jpg"/><Relationship Id="rId7" Type="http://schemas.openxmlformats.org/officeDocument/2006/relationships/image" Target="../media/image4.png"/><Relationship Id="rId2" Type="http://schemas.openxmlformats.org/officeDocument/2006/relationships/image" Target="../media/image20.png"/><Relationship Id="rId1" Type="http://schemas.openxmlformats.org/officeDocument/2006/relationships/slideLayout" Target="../slideLayouts/slideLayout2.xml"/><Relationship Id="rId6" Type="http://schemas.openxmlformats.org/officeDocument/2006/relationships/hyperlink" Target="https://www.aki.gov.hu/dt_logos/proagria-proagria-keskusten-liitto-ry/" TargetMode="External"/><Relationship Id="rId5" Type="http://schemas.openxmlformats.org/officeDocument/2006/relationships/image" Target="../media/image3.jpg"/><Relationship Id="rId4" Type="http://schemas.openxmlformats.org/officeDocument/2006/relationships/hyperlink" Target="https://biokierto.fi/tapahtuma/sbbn-vuosikokous-2025/"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hyperlink" Target="https://biokierto.fi/wp-content/uploads/2025/06/kierratyslannoitteiden.kaytto.peltoviljelyssa.pdf" TargetMode="External"/><Relationship Id="rId1" Type="http://schemas.openxmlformats.org/officeDocument/2006/relationships/slideLayout" Target="../slideLayouts/slideLayout2.xml"/><Relationship Id="rId5" Type="http://schemas.openxmlformats.org/officeDocument/2006/relationships/hyperlink" Target="https://www.aki.gov.hu/dt_logos/proagria-proagria-keskusten-liitto-ry/" TargetMode="External"/><Relationship Id="rId4" Type="http://schemas.openxmlformats.org/officeDocument/2006/relationships/image" Target="../media/image3.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BDBAE354-2361-591B-5A6D-36D8B986F86F}"/>
              </a:ext>
            </a:extLst>
          </p:cNvPr>
          <p:cNvSpPr>
            <a:spLocks noGrp="1"/>
          </p:cNvSpPr>
          <p:nvPr>
            <p:ph type="ctrTitle"/>
          </p:nvPr>
        </p:nvSpPr>
        <p:spPr/>
        <p:txBody>
          <a:bodyPr/>
          <a:lstStyle/>
          <a:p>
            <a:r>
              <a:rPr lang="fi-FI" b="0" dirty="0"/>
              <a:t>Kierrätyslannoitteiden käyttö peltoviljelyssä</a:t>
            </a:r>
            <a:endParaRPr lang="fi-FI" dirty="0"/>
          </a:p>
        </p:txBody>
      </p:sp>
      <p:sp>
        <p:nvSpPr>
          <p:cNvPr id="3" name="Alaotsikko 2">
            <a:extLst>
              <a:ext uri="{FF2B5EF4-FFF2-40B4-BE49-F238E27FC236}">
                <a16:creationId xmlns:a16="http://schemas.microsoft.com/office/drawing/2014/main" id="{00AF3781-68B8-6882-3ED4-BCD5D858A75B}"/>
              </a:ext>
            </a:extLst>
          </p:cNvPr>
          <p:cNvSpPr>
            <a:spLocks noGrp="1"/>
          </p:cNvSpPr>
          <p:nvPr>
            <p:ph type="subTitle" idx="1"/>
          </p:nvPr>
        </p:nvSpPr>
        <p:spPr>
          <a:xfrm>
            <a:off x="552450" y="4079875"/>
            <a:ext cx="11088688" cy="1655762"/>
          </a:xfrm>
        </p:spPr>
        <p:txBody>
          <a:bodyPr>
            <a:normAutofit lnSpcReduction="10000"/>
          </a:bodyPr>
          <a:lstStyle/>
          <a:p>
            <a:r>
              <a:rPr lang="fi-FI" b="1" dirty="0"/>
              <a:t>Kierrätyslannoiteopas-hanke  </a:t>
            </a:r>
          </a:p>
          <a:p>
            <a:r>
              <a:rPr lang="fi-FI" b="1" dirty="0"/>
              <a:t>Suomen Biokierto ja Biokaasu ry (SBB) ja </a:t>
            </a:r>
            <a:r>
              <a:rPr lang="fi-FI" b="1" dirty="0" err="1"/>
              <a:t>Proagria</a:t>
            </a:r>
            <a:r>
              <a:rPr lang="fi-FI" b="1" dirty="0"/>
              <a:t> Keskusten Liitto ry</a:t>
            </a:r>
          </a:p>
          <a:p>
            <a:endParaRPr lang="fi-FI" b="1" dirty="0"/>
          </a:p>
          <a:p>
            <a:r>
              <a:rPr lang="fi-FI" b="1" dirty="0"/>
              <a:t>Laatinut: Nelli Kyöstilä (SBB)</a:t>
            </a:r>
          </a:p>
        </p:txBody>
      </p:sp>
      <p:pic>
        <p:nvPicPr>
          <p:cNvPr id="4" name="Kuva 3" descr="Kuva, joka sisältää kohteen Fontti, logo, Grafiikka, valkoinen&#10;&#10;Tekoälyn generoima sisältö voi olla virheellistä.">
            <a:extLst>
              <a:ext uri="{FF2B5EF4-FFF2-40B4-BE49-F238E27FC236}">
                <a16:creationId xmlns:a16="http://schemas.microsoft.com/office/drawing/2014/main" id="{EAB97AED-0F7B-6420-7EFF-17F932CA8373}"/>
              </a:ext>
            </a:extLst>
          </p:cNvPr>
          <p:cNvPicPr>
            <a:picLocks noChangeAspect="1"/>
          </p:cNvPicPr>
          <p:nvPr/>
        </p:nvPicPr>
        <p:blipFill rotWithShape="1">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rcRect t="37528" b="27868"/>
          <a:stretch/>
        </p:blipFill>
        <p:spPr bwMode="auto">
          <a:xfrm>
            <a:off x="7689581" y="5954478"/>
            <a:ext cx="2031368" cy="702142"/>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46588725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38255FA8-61D9-5602-7CCD-F1AF879ECC55}"/>
              </a:ext>
            </a:extLst>
          </p:cNvPr>
          <p:cNvSpPr>
            <a:spLocks noGrp="1"/>
          </p:cNvSpPr>
          <p:nvPr>
            <p:ph type="title"/>
          </p:nvPr>
        </p:nvSpPr>
        <p:spPr>
          <a:xfrm>
            <a:off x="168402" y="89439"/>
            <a:ext cx="6827849" cy="636533"/>
          </a:xfrm>
        </p:spPr>
        <p:txBody>
          <a:bodyPr>
            <a:normAutofit fontScale="90000"/>
          </a:bodyPr>
          <a:lstStyle/>
          <a:p>
            <a:r>
              <a:rPr lang="fi-FI" dirty="0"/>
              <a:t>Hankkeen perustiedot</a:t>
            </a:r>
          </a:p>
        </p:txBody>
      </p:sp>
      <p:pic>
        <p:nvPicPr>
          <p:cNvPr id="4" name="Picture 2">
            <a:extLst>
              <a:ext uri="{FF2B5EF4-FFF2-40B4-BE49-F238E27FC236}">
                <a16:creationId xmlns:a16="http://schemas.microsoft.com/office/drawing/2014/main" id="{A7C0B04C-55CA-D6C4-7CA2-B71AA400AB4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83569" y="226305"/>
            <a:ext cx="1726074" cy="1393126"/>
          </a:xfrm>
          <a:prstGeom prst="rect">
            <a:avLst/>
          </a:prstGeom>
          <a:noFill/>
          <a:extLst>
            <a:ext uri="{909E8E84-426E-40DD-AFC4-6F175D3DCCD1}">
              <a14:hiddenFill xmlns:a14="http://schemas.microsoft.com/office/drawing/2010/main">
                <a:solidFill>
                  <a:srgbClr val="FFFFFF"/>
                </a:solidFill>
              </a14:hiddenFill>
            </a:ext>
          </a:extLst>
        </p:spPr>
      </p:pic>
      <p:pic>
        <p:nvPicPr>
          <p:cNvPr id="5" name="Kuva 4" descr="Kuva, joka sisältää kohteen teksti, Fontti, logo, Grafiikka&#10;&#10;Tekoälyn generoima sisältö voi olla virheellistä.">
            <a:extLst>
              <a:ext uri="{FF2B5EF4-FFF2-40B4-BE49-F238E27FC236}">
                <a16:creationId xmlns:a16="http://schemas.microsoft.com/office/drawing/2014/main" id="{C20E9314-FC07-0D82-D3EB-A3B3151613A9}"/>
              </a:ext>
            </a:extLst>
          </p:cNvPr>
          <p:cNvPicPr>
            <a:picLocks noChangeAspect="1"/>
          </p:cNvPicPr>
          <p:nvPr/>
        </p:nvPicPr>
        <p:blipFill>
          <a:blip r:embed="rId4">
            <a:extLst>
              <a:ext uri="{28A0092B-C50C-407E-A947-70E740481C1C}">
                <a14:useLocalDpi xmlns:a14="http://schemas.microsoft.com/office/drawing/2010/main" val="0"/>
              </a:ext>
              <a:ext uri="{837473B0-CC2E-450A-ABE3-18F120FF3D39}">
                <a1611:picAttrSrcUrl xmlns:a1611="http://schemas.microsoft.com/office/drawing/2016/11/main" r:id="rId5"/>
              </a:ext>
            </a:extLst>
          </a:blip>
          <a:stretch>
            <a:fillRect/>
          </a:stretch>
        </p:blipFill>
        <p:spPr>
          <a:xfrm>
            <a:off x="9221872" y="1532533"/>
            <a:ext cx="1948815" cy="988695"/>
          </a:xfrm>
          <a:prstGeom prst="rect">
            <a:avLst/>
          </a:prstGeom>
        </p:spPr>
      </p:pic>
      <p:pic>
        <p:nvPicPr>
          <p:cNvPr id="6" name="Kuva 5" descr="Kuva, joka sisältää kohteen Fontti, logo, Grafiikka, valkoinen&#10;&#10;Tekoälyn generoima sisältö voi olla virheellistä.">
            <a:extLst>
              <a:ext uri="{FF2B5EF4-FFF2-40B4-BE49-F238E27FC236}">
                <a16:creationId xmlns:a16="http://schemas.microsoft.com/office/drawing/2014/main" id="{EDA40F26-4B06-5F75-9EC9-9CBEFD6103FB}"/>
              </a:ext>
            </a:extLst>
          </p:cNvPr>
          <p:cNvPicPr>
            <a:picLocks noChangeAspect="1"/>
          </p:cNvPicPr>
          <p:nvPr/>
        </p:nvPicPr>
        <p:blipFill rotWithShape="1">
          <a:blip r:embed="rId6">
            <a:extLst>
              <a:ext uri="{28A0092B-C50C-407E-A947-70E740481C1C}">
                <a14:useLocalDpi xmlns:a14="http://schemas.microsoft.com/office/drawing/2010/main" val="0"/>
              </a:ext>
              <a:ext uri="{837473B0-CC2E-450A-ABE3-18F120FF3D39}">
                <a1611:picAttrSrcUrl xmlns:a1611="http://schemas.microsoft.com/office/drawing/2016/11/main" r:id="rId7"/>
              </a:ext>
            </a:extLst>
          </a:blip>
          <a:srcRect t="37528" b="27868"/>
          <a:stretch/>
        </p:blipFill>
        <p:spPr bwMode="auto">
          <a:xfrm>
            <a:off x="6203679" y="1696520"/>
            <a:ext cx="2353893" cy="813622"/>
          </a:xfrm>
          <a:prstGeom prst="rect">
            <a:avLst/>
          </a:prstGeom>
          <a:ln>
            <a:noFill/>
          </a:ln>
          <a:extLst>
            <a:ext uri="{53640926-AAD7-44D8-BBD7-CCE9431645EC}">
              <a14:shadowObscured xmlns:a14="http://schemas.microsoft.com/office/drawing/2010/main"/>
            </a:ext>
          </a:extLst>
        </p:spPr>
      </p:pic>
      <p:pic>
        <p:nvPicPr>
          <p:cNvPr id="7" name="Kuva 6" descr="Kuva, joka sisältää kohteen teksti, Fontti, nisäkäs&#10;&#10;Tekoälyn generoima sisältö voi olla virheellistä.">
            <a:extLst>
              <a:ext uri="{FF2B5EF4-FFF2-40B4-BE49-F238E27FC236}">
                <a16:creationId xmlns:a16="http://schemas.microsoft.com/office/drawing/2014/main" id="{64771719-CEA4-342B-D00D-F4E6B0B433DC}"/>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8814245" y="464110"/>
            <a:ext cx="2764067" cy="831328"/>
          </a:xfrm>
          <a:prstGeom prst="rect">
            <a:avLst/>
          </a:prstGeom>
        </p:spPr>
      </p:pic>
      <p:pic>
        <p:nvPicPr>
          <p:cNvPr id="1026" name="Picture 2" descr="Värillinen Soilfood-logo.">
            <a:extLst>
              <a:ext uri="{FF2B5EF4-FFF2-40B4-BE49-F238E27FC236}">
                <a16:creationId xmlns:a16="http://schemas.microsoft.com/office/drawing/2014/main" id="{34F76570-F557-286C-7EFF-BD0F23347D15}"/>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0845879" y="2906185"/>
            <a:ext cx="1143317" cy="615632"/>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Tietoa Kekkilästä - Kekkilä.fi">
            <a:extLst>
              <a:ext uri="{FF2B5EF4-FFF2-40B4-BE49-F238E27FC236}">
                <a16:creationId xmlns:a16="http://schemas.microsoft.com/office/drawing/2014/main" id="{16D2E6D0-0E1A-5045-C21D-75173F797336}"/>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6198816" y="5549476"/>
            <a:ext cx="2626784" cy="1122492"/>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Etusivu - HSY">
            <a:extLst>
              <a:ext uri="{FF2B5EF4-FFF2-40B4-BE49-F238E27FC236}">
                <a16:creationId xmlns:a16="http://schemas.microsoft.com/office/drawing/2014/main" id="{A9978388-59CB-E9FC-084F-2C2827A148AE}"/>
              </a:ext>
            </a:extLst>
          </p:cNvPr>
          <p:cNvPicPr>
            <a:picLocks noGrp="1" noChangeAspect="1" noChangeArrowheads="1"/>
          </p:cNvPicPr>
          <p:nvPr>
            <p:ph idx="1"/>
          </p:nvPr>
        </p:nvPicPr>
        <p:blipFill>
          <a:blip r:embed="rId11">
            <a:extLst>
              <a:ext uri="{28A0092B-C50C-407E-A947-70E740481C1C}">
                <a14:useLocalDpi xmlns:a14="http://schemas.microsoft.com/office/drawing/2010/main" val="0"/>
              </a:ext>
            </a:extLst>
          </a:blip>
          <a:srcRect/>
          <a:stretch>
            <a:fillRect/>
          </a:stretch>
        </p:blipFill>
        <p:spPr bwMode="auto">
          <a:xfrm>
            <a:off x="5172202" y="3844971"/>
            <a:ext cx="1824049" cy="1122492"/>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Stormossen – Google Play ‑sovellukset">
            <a:extLst>
              <a:ext uri="{FF2B5EF4-FFF2-40B4-BE49-F238E27FC236}">
                <a16:creationId xmlns:a16="http://schemas.microsoft.com/office/drawing/2014/main" id="{B36368AD-63A4-DB05-263F-7415C3C1FFFF}"/>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9856471" y="4756025"/>
            <a:ext cx="1978816" cy="967832"/>
          </a:xfrm>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12" descr="Uusi Kiertoravinne Oy palvelee teollisuutta ja maataloutta koko Suomessa -  Puutarha-sanomat">
            <a:extLst>
              <a:ext uri="{FF2B5EF4-FFF2-40B4-BE49-F238E27FC236}">
                <a16:creationId xmlns:a16="http://schemas.microsoft.com/office/drawing/2014/main" id="{3648E6DC-6B47-EA91-115C-22AAAB39BCCF}"/>
              </a:ext>
            </a:extLst>
          </p:cNvPr>
          <p:cNvPicPr>
            <a:picLocks noChangeAspect="1" noChangeArrowheads="1"/>
          </p:cNvPicPr>
          <p:nvPr/>
        </p:nvPicPr>
        <p:blipFill rotWithShape="1">
          <a:blip r:embed="rId13">
            <a:extLst>
              <a:ext uri="{28A0092B-C50C-407E-A947-70E740481C1C}">
                <a14:useLocalDpi xmlns:a14="http://schemas.microsoft.com/office/drawing/2010/main" val="0"/>
              </a:ext>
            </a:extLst>
          </a:blip>
          <a:srcRect l="7792" t="14911" b="14090"/>
          <a:stretch>
            <a:fillRect/>
          </a:stretch>
        </p:blipFill>
        <p:spPr bwMode="auto">
          <a:xfrm>
            <a:off x="9394928" y="3655005"/>
            <a:ext cx="2635568" cy="967832"/>
          </a:xfrm>
          <a:prstGeom prst="rect">
            <a:avLst/>
          </a:prstGeom>
          <a:noFill/>
          <a:extLst>
            <a:ext uri="{909E8E84-426E-40DD-AFC4-6F175D3DCCD1}">
              <a14:hiddenFill xmlns:a14="http://schemas.microsoft.com/office/drawing/2010/main">
                <a:solidFill>
                  <a:srgbClr val="FFFFFF"/>
                </a:solidFill>
              </a14:hiddenFill>
            </a:ext>
          </a:extLst>
        </p:spPr>
      </p:pic>
      <p:pic>
        <p:nvPicPr>
          <p:cNvPr id="1038" name="Picture 14" descr="Vehkosuon Komposti Oy - Puhdistamolietteiden ja lantojen kompostointia">
            <a:extLst>
              <a:ext uri="{FF2B5EF4-FFF2-40B4-BE49-F238E27FC236}">
                <a16:creationId xmlns:a16="http://schemas.microsoft.com/office/drawing/2014/main" id="{4DF51840-79C3-9376-C53E-437D5239B41E}"/>
              </a:ext>
            </a:extLst>
          </p:cNvPr>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5364630" y="2773677"/>
            <a:ext cx="1955605" cy="899727"/>
          </a:xfrm>
          <a:prstGeom prst="rect">
            <a:avLst/>
          </a:prstGeom>
          <a:noFill/>
          <a:extLst>
            <a:ext uri="{909E8E84-426E-40DD-AFC4-6F175D3DCCD1}">
              <a14:hiddenFill xmlns:a14="http://schemas.microsoft.com/office/drawing/2010/main">
                <a:solidFill>
                  <a:srgbClr val="FFFFFF"/>
                </a:solidFill>
              </a14:hiddenFill>
            </a:ext>
          </a:extLst>
        </p:spPr>
      </p:pic>
      <p:pic>
        <p:nvPicPr>
          <p:cNvPr id="1040" name="Picture 16" descr="Etusivu - Kuljetus Tero Liukas Oy">
            <a:extLst>
              <a:ext uri="{FF2B5EF4-FFF2-40B4-BE49-F238E27FC236}">
                <a16:creationId xmlns:a16="http://schemas.microsoft.com/office/drawing/2014/main" id="{32CA4AAA-D436-40FE-F644-E70782157DB1}"/>
              </a:ext>
            </a:extLst>
          </p:cNvPr>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7655811" y="2771950"/>
            <a:ext cx="2821646" cy="677195"/>
          </a:xfrm>
          <a:prstGeom prst="rect">
            <a:avLst/>
          </a:prstGeom>
          <a:noFill/>
          <a:extLst>
            <a:ext uri="{909E8E84-426E-40DD-AFC4-6F175D3DCCD1}">
              <a14:hiddenFill xmlns:a14="http://schemas.microsoft.com/office/drawing/2010/main">
                <a:solidFill>
                  <a:srgbClr val="FFFFFF"/>
                </a:solidFill>
              </a14:hiddenFill>
            </a:ext>
          </a:extLst>
        </p:spPr>
      </p:pic>
      <p:pic>
        <p:nvPicPr>
          <p:cNvPr id="1042" name="Picture 18" descr="Etelä-Karjalan Jätehuolto - yritystiedot | Finder">
            <a:extLst>
              <a:ext uri="{FF2B5EF4-FFF2-40B4-BE49-F238E27FC236}">
                <a16:creationId xmlns:a16="http://schemas.microsoft.com/office/drawing/2014/main" id="{1C4D7466-F949-DBE1-7A81-8DC2146AD738}"/>
              </a:ext>
            </a:extLst>
          </p:cNvPr>
          <p:cNvPicPr>
            <a:picLocks noChangeAspect="1" noChangeArrowheads="1"/>
          </p:cNvPicPr>
          <p:nvPr/>
        </p:nvPicPr>
        <p:blipFill rotWithShape="1">
          <a:blip r:embed="rId16">
            <a:extLst>
              <a:ext uri="{28A0092B-C50C-407E-A947-70E740481C1C}">
                <a14:useLocalDpi xmlns:a14="http://schemas.microsoft.com/office/drawing/2010/main" val="0"/>
              </a:ext>
            </a:extLst>
          </a:blip>
          <a:srcRect t="29573" b="29604"/>
          <a:stretch>
            <a:fillRect/>
          </a:stretch>
        </p:blipFill>
        <p:spPr bwMode="auto">
          <a:xfrm>
            <a:off x="6835267" y="4721175"/>
            <a:ext cx="2370841" cy="967832"/>
          </a:xfrm>
          <a:prstGeom prst="rect">
            <a:avLst/>
          </a:prstGeom>
          <a:noFill/>
          <a:extLst>
            <a:ext uri="{909E8E84-426E-40DD-AFC4-6F175D3DCCD1}">
              <a14:hiddenFill xmlns:a14="http://schemas.microsoft.com/office/drawing/2010/main">
                <a:solidFill>
                  <a:srgbClr val="FFFFFF"/>
                </a:solidFill>
              </a14:hiddenFill>
            </a:ext>
          </a:extLst>
        </p:spPr>
      </p:pic>
      <p:pic>
        <p:nvPicPr>
          <p:cNvPr id="1044" name="Picture 20" descr="Uuden jäsenyrityksen esittely: Nevel tarjoaa tulevaisuuden kestäviä  energia- ja kiertotalousratkaisuja - Suomen Biokierto ja Biokaasu ry">
            <a:extLst>
              <a:ext uri="{FF2B5EF4-FFF2-40B4-BE49-F238E27FC236}">
                <a16:creationId xmlns:a16="http://schemas.microsoft.com/office/drawing/2014/main" id="{F2EB5DC2-5D90-4891-BC13-34776DB79021}"/>
              </a:ext>
            </a:extLst>
          </p:cNvPr>
          <p:cNvPicPr>
            <a:picLocks noChangeAspect="1" noChangeArrowheads="1"/>
          </p:cNvPicPr>
          <p:nvPr/>
        </p:nvPicPr>
        <p:blipFill rotWithShape="1">
          <a:blip r:embed="rId17">
            <a:extLst>
              <a:ext uri="{28A0092B-C50C-407E-A947-70E740481C1C}">
                <a14:useLocalDpi xmlns:a14="http://schemas.microsoft.com/office/drawing/2010/main" val="0"/>
              </a:ext>
            </a:extLst>
          </a:blip>
          <a:srcRect t="15527" b="25969"/>
          <a:stretch>
            <a:fillRect/>
          </a:stretch>
        </p:blipFill>
        <p:spPr bwMode="auto">
          <a:xfrm>
            <a:off x="6702903" y="3593419"/>
            <a:ext cx="2635567" cy="754135"/>
          </a:xfrm>
          <a:prstGeom prst="rect">
            <a:avLst/>
          </a:prstGeom>
          <a:noFill/>
          <a:extLst>
            <a:ext uri="{909E8E84-426E-40DD-AFC4-6F175D3DCCD1}">
              <a14:hiddenFill xmlns:a14="http://schemas.microsoft.com/office/drawing/2010/main">
                <a:solidFill>
                  <a:srgbClr val="FFFFFF"/>
                </a:solidFill>
              </a14:hiddenFill>
            </a:ext>
          </a:extLst>
        </p:spPr>
      </p:pic>
      <p:pic>
        <p:nvPicPr>
          <p:cNvPr id="1046" name="Picture 22" descr="Jepuan Biokaasu - Jepuan Biokaasu">
            <a:extLst>
              <a:ext uri="{FF2B5EF4-FFF2-40B4-BE49-F238E27FC236}">
                <a16:creationId xmlns:a16="http://schemas.microsoft.com/office/drawing/2014/main" id="{F4C730EA-D68B-51F0-8A65-1CD008B52AB7}"/>
              </a:ext>
            </a:extLst>
          </p:cNvPr>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8657646" y="5766096"/>
            <a:ext cx="3400685" cy="958961"/>
          </a:xfrm>
          <a:prstGeom prst="rect">
            <a:avLst/>
          </a:prstGeom>
          <a:noFill/>
          <a:extLst>
            <a:ext uri="{909E8E84-426E-40DD-AFC4-6F175D3DCCD1}">
              <a14:hiddenFill xmlns:a14="http://schemas.microsoft.com/office/drawing/2010/main">
                <a:solidFill>
                  <a:srgbClr val="FFFFFF"/>
                </a:solidFill>
              </a14:hiddenFill>
            </a:ext>
          </a:extLst>
        </p:spPr>
      </p:pic>
      <p:sp>
        <p:nvSpPr>
          <p:cNvPr id="8" name="Tekstiruutu 7">
            <a:extLst>
              <a:ext uri="{FF2B5EF4-FFF2-40B4-BE49-F238E27FC236}">
                <a16:creationId xmlns:a16="http://schemas.microsoft.com/office/drawing/2014/main" id="{D8F001DF-73C1-C2B8-DC9B-9DC0730C23D6}"/>
              </a:ext>
            </a:extLst>
          </p:cNvPr>
          <p:cNvSpPr txBox="1"/>
          <p:nvPr/>
        </p:nvSpPr>
        <p:spPr>
          <a:xfrm>
            <a:off x="173368" y="859538"/>
            <a:ext cx="6410201" cy="5970865"/>
          </a:xfrm>
          <a:prstGeom prst="rect">
            <a:avLst/>
          </a:prstGeom>
          <a:noFill/>
        </p:spPr>
        <p:txBody>
          <a:bodyPr wrap="square" rtlCol="0">
            <a:spAutoFit/>
          </a:bodyPr>
          <a:lstStyle/>
          <a:p>
            <a:pPr marL="171450" indent="-171450">
              <a:buFont typeface="Arial" panose="020B0604020202020204" pitchFamily="34" charset="0"/>
              <a:buChar char="•"/>
            </a:pPr>
            <a:r>
              <a:rPr lang="fi-FI" sz="1400" dirty="0"/>
              <a:t>Hankkeessa toteutettiin kierrätyslannoiteopas maatalouden käyttöön. </a:t>
            </a:r>
          </a:p>
          <a:p>
            <a:pPr marL="171450" indent="-171450">
              <a:buFont typeface="Arial" panose="020B0604020202020204" pitchFamily="34" charset="0"/>
              <a:buChar char="•"/>
            </a:pPr>
            <a:r>
              <a:rPr lang="fi-FI" sz="1400" dirty="0"/>
              <a:t>Hankkeen toteuttajina toimivat Suomen Biokierto ja Biokaasu ry ja </a:t>
            </a:r>
            <a:r>
              <a:rPr lang="fi-FI" sz="1400" dirty="0" err="1"/>
              <a:t>ProAgria</a:t>
            </a:r>
            <a:r>
              <a:rPr lang="fi-FI" sz="1400" dirty="0"/>
              <a:t> Keskusten liitto ry. </a:t>
            </a:r>
          </a:p>
          <a:p>
            <a:pPr marL="171450" indent="-171450">
              <a:buFont typeface="Arial" panose="020B0604020202020204" pitchFamily="34" charset="0"/>
              <a:buChar char="•"/>
            </a:pPr>
            <a:r>
              <a:rPr lang="fi-FI" sz="1400" dirty="0"/>
              <a:t>Hanke sai rahoitusta Ympäristöministeriön Raki-ohjelmasta, Vesihuoltolaitosten kehittämisrahastolta ja yritysedustajilta (oikealla esitetyt)</a:t>
            </a:r>
          </a:p>
          <a:p>
            <a:pPr marL="171450" indent="-171450">
              <a:buFont typeface="Arial" panose="020B0604020202020204" pitchFamily="34" charset="0"/>
              <a:buChar char="•"/>
            </a:pPr>
            <a:r>
              <a:rPr lang="fi-FI" sz="1400" dirty="0"/>
              <a:t>Työ tehtiin tiiviissä yhteistyössä asiantuntijoiden ja sidosryhmien kanssa. Hankkeen ohjausryhmään kuuluivat:  </a:t>
            </a:r>
          </a:p>
          <a:p>
            <a:pPr marL="742950" lvl="1" indent="-285750" fontAlgn="base">
              <a:buFont typeface="Arial" panose="020B0604020202020204" pitchFamily="34" charset="0"/>
              <a:buChar char="•"/>
            </a:pPr>
            <a:r>
              <a:rPr lang="fi-FI" sz="1050" dirty="0"/>
              <a:t>Anna Virolainen-</a:t>
            </a:r>
            <a:r>
              <a:rPr lang="fi-FI" sz="1050" dirty="0" err="1"/>
              <a:t>Hynnä</a:t>
            </a:r>
            <a:r>
              <a:rPr lang="fi-FI" sz="1050" dirty="0"/>
              <a:t> ja Nelli Kyöstilä, Suomen Biokierto ja Biokaasu ry </a:t>
            </a:r>
          </a:p>
          <a:p>
            <a:pPr marL="742950" lvl="1" indent="-285750" fontAlgn="base">
              <a:buFont typeface="Arial" panose="020B0604020202020204" pitchFamily="34" charset="0"/>
              <a:buChar char="•"/>
            </a:pPr>
            <a:r>
              <a:rPr lang="fi-FI" sz="1050" dirty="0"/>
              <a:t>Sari Peltonen, </a:t>
            </a:r>
            <a:r>
              <a:rPr lang="fi-FI" sz="1050" dirty="0" err="1"/>
              <a:t>ProAgria</a:t>
            </a:r>
            <a:r>
              <a:rPr lang="fi-FI" sz="1050" dirty="0"/>
              <a:t> Keskusten Liitto </a:t>
            </a:r>
          </a:p>
          <a:p>
            <a:pPr marL="742950" lvl="1" indent="-285750" fontAlgn="base">
              <a:buFont typeface="Arial" panose="020B0604020202020204" pitchFamily="34" charset="0"/>
              <a:buChar char="•"/>
            </a:pPr>
            <a:r>
              <a:rPr lang="fi-FI" sz="1050" dirty="0"/>
              <a:t>Mari Raininko, Elintarviketeollisuusliitto ry </a:t>
            </a:r>
          </a:p>
          <a:p>
            <a:pPr marL="742950" lvl="1" indent="-285750" fontAlgn="base">
              <a:buFont typeface="Arial" panose="020B0604020202020204" pitchFamily="34" charset="0"/>
              <a:buChar char="•"/>
            </a:pPr>
            <a:r>
              <a:rPr lang="fi-FI" sz="1050" dirty="0"/>
              <a:t>Airi Kulmala, MTK ry </a:t>
            </a:r>
          </a:p>
          <a:p>
            <a:pPr marL="742950" lvl="1" indent="-285750" fontAlgn="base">
              <a:buFont typeface="Arial" panose="020B0604020202020204" pitchFamily="34" charset="0"/>
              <a:buChar char="•"/>
            </a:pPr>
            <a:r>
              <a:rPr lang="fi-FI" sz="1050" dirty="0"/>
              <a:t>Hanna Helkkula, Vilja-alan yhteistyöryhmä VYR ry </a:t>
            </a:r>
          </a:p>
          <a:p>
            <a:pPr marL="742950" lvl="1" indent="-285750" fontAlgn="base">
              <a:buFont typeface="Arial" panose="020B0604020202020204" pitchFamily="34" charset="0"/>
              <a:buChar char="•"/>
            </a:pPr>
            <a:r>
              <a:rPr lang="fi-FI" sz="1050" dirty="0"/>
              <a:t>Virpi Käyhkö, Suomen Kiertovoima KIVO ry </a:t>
            </a:r>
          </a:p>
          <a:p>
            <a:pPr marL="742950" lvl="1" indent="-285750" fontAlgn="base">
              <a:buFont typeface="Arial" panose="020B0604020202020204" pitchFamily="34" charset="0"/>
              <a:buChar char="•"/>
            </a:pPr>
            <a:r>
              <a:rPr lang="fi-FI" sz="1050" dirty="0"/>
              <a:t>Paula Lindell, Vesilaitosyhdistys </a:t>
            </a:r>
          </a:p>
          <a:p>
            <a:pPr marL="742950" lvl="1" indent="-285750" fontAlgn="base">
              <a:buFont typeface="Arial" panose="020B0604020202020204" pitchFamily="34" charset="0"/>
              <a:buChar char="•"/>
            </a:pPr>
            <a:r>
              <a:rPr lang="fi-FI" sz="1050" dirty="0"/>
              <a:t>Liisa Pietola, Sitra  </a:t>
            </a:r>
          </a:p>
          <a:p>
            <a:pPr marL="742950" lvl="1" indent="-285750" fontAlgn="base">
              <a:buFont typeface="Arial" panose="020B0604020202020204" pitchFamily="34" charset="0"/>
              <a:buChar char="•"/>
            </a:pPr>
            <a:r>
              <a:rPr lang="fi-FI" sz="1050" dirty="0"/>
              <a:t>Titta Berlin, MMM</a:t>
            </a:r>
          </a:p>
          <a:p>
            <a:pPr marL="742950" lvl="1" indent="-285750" fontAlgn="base">
              <a:buFont typeface="Arial" panose="020B0604020202020204" pitchFamily="34" charset="0"/>
              <a:buChar char="•"/>
            </a:pPr>
            <a:r>
              <a:rPr lang="fi-FI" sz="1050" dirty="0"/>
              <a:t>Christoph Gareis, HSY</a:t>
            </a:r>
          </a:p>
          <a:p>
            <a:pPr marL="742950" lvl="1" indent="-285750" fontAlgn="base">
              <a:buFont typeface="Arial" panose="020B0604020202020204" pitchFamily="34" charset="0"/>
              <a:buChar char="•"/>
            </a:pPr>
            <a:r>
              <a:rPr lang="fi-FI" sz="1050" dirty="0"/>
              <a:t>Olka Seppänen, HSY </a:t>
            </a:r>
          </a:p>
          <a:p>
            <a:pPr marL="742950" lvl="1" indent="-285750" fontAlgn="base">
              <a:buFont typeface="Arial" panose="020B0604020202020204" pitchFamily="34" charset="0"/>
              <a:buChar char="•"/>
            </a:pPr>
            <a:r>
              <a:rPr lang="fi-FI" sz="1050" dirty="0"/>
              <a:t>Petra Salonen, </a:t>
            </a:r>
            <a:r>
              <a:rPr lang="fi-FI" sz="1050" dirty="0" err="1"/>
              <a:t>Kekkilä</a:t>
            </a:r>
            <a:r>
              <a:rPr lang="fi-FI" sz="1050" dirty="0"/>
              <a:t>-BVB Oy </a:t>
            </a:r>
          </a:p>
          <a:p>
            <a:pPr marL="742950" lvl="1" indent="-285750" fontAlgn="base">
              <a:buFont typeface="Arial" panose="020B0604020202020204" pitchFamily="34" charset="0"/>
              <a:buChar char="•"/>
            </a:pPr>
            <a:r>
              <a:rPr lang="fi-FI" sz="1050" dirty="0"/>
              <a:t>Emelia Holmström, </a:t>
            </a:r>
            <a:r>
              <a:rPr lang="fi-FI" sz="1050" dirty="0" err="1"/>
              <a:t>Stormossen</a:t>
            </a:r>
            <a:r>
              <a:rPr lang="fi-FI" sz="1050" dirty="0"/>
              <a:t> </a:t>
            </a:r>
          </a:p>
          <a:p>
            <a:pPr marL="742950" lvl="1" indent="-285750" fontAlgn="base">
              <a:buFont typeface="Arial" panose="020B0604020202020204" pitchFamily="34" charset="0"/>
              <a:buChar char="•"/>
            </a:pPr>
            <a:r>
              <a:rPr lang="fi-FI" sz="1050" dirty="0"/>
              <a:t>Jenni Ylikahri, Kiertoravinne Oy </a:t>
            </a:r>
          </a:p>
          <a:p>
            <a:pPr marL="742950" lvl="1" indent="-285750" fontAlgn="base">
              <a:buFont typeface="Arial" panose="020B0604020202020204" pitchFamily="34" charset="0"/>
              <a:buChar char="•"/>
            </a:pPr>
            <a:r>
              <a:rPr lang="fi-FI" sz="1050" dirty="0"/>
              <a:t>Kaisa Liljamaa, </a:t>
            </a:r>
            <a:r>
              <a:rPr lang="fi-FI" sz="1050" dirty="0" err="1"/>
              <a:t>Vehkosuon</a:t>
            </a:r>
            <a:r>
              <a:rPr lang="fi-FI" sz="1050" dirty="0"/>
              <a:t> Komposti Oy </a:t>
            </a:r>
          </a:p>
          <a:p>
            <a:pPr marL="742950" lvl="1" indent="-285750" fontAlgn="base">
              <a:buFont typeface="Arial" panose="020B0604020202020204" pitchFamily="34" charset="0"/>
              <a:buChar char="•"/>
            </a:pPr>
            <a:r>
              <a:rPr lang="fi-FI" sz="1050" dirty="0"/>
              <a:t>Ossi Kinnunen, </a:t>
            </a:r>
            <a:r>
              <a:rPr lang="fi-FI" sz="1050" dirty="0" err="1"/>
              <a:t>Soilfood</a:t>
            </a:r>
            <a:r>
              <a:rPr lang="fi-FI" sz="1050" dirty="0"/>
              <a:t>  </a:t>
            </a:r>
          </a:p>
          <a:p>
            <a:pPr marL="742950" lvl="1" indent="-285750" fontAlgn="base">
              <a:buFont typeface="Arial" panose="020B0604020202020204" pitchFamily="34" charset="0"/>
              <a:buChar char="•"/>
            </a:pPr>
            <a:r>
              <a:rPr lang="fi-FI" sz="1050" dirty="0"/>
              <a:t>Tero Liukas, Tero Liukas Oy </a:t>
            </a:r>
          </a:p>
          <a:p>
            <a:pPr marL="742950" lvl="1" indent="-285750" fontAlgn="base">
              <a:buFont typeface="Arial" panose="020B0604020202020204" pitchFamily="34" charset="0"/>
              <a:buChar char="•"/>
            </a:pPr>
            <a:r>
              <a:rPr lang="fi-FI" sz="1050" dirty="0"/>
              <a:t>Mika Suomalainen, Etelä-Karjalan Jätehuolto Oy </a:t>
            </a:r>
          </a:p>
          <a:p>
            <a:pPr marL="742950" lvl="1" indent="-285750" fontAlgn="base">
              <a:buFont typeface="Arial" panose="020B0604020202020204" pitchFamily="34" charset="0"/>
              <a:buChar char="•"/>
            </a:pPr>
            <a:r>
              <a:rPr lang="fi-FI" sz="1050" dirty="0"/>
              <a:t>Sofia Peltonen, ja Antti Tuominen, </a:t>
            </a:r>
            <a:r>
              <a:rPr lang="fi-FI" sz="1050" dirty="0" err="1"/>
              <a:t>Nevel</a:t>
            </a:r>
            <a:r>
              <a:rPr lang="fi-FI" sz="1050" dirty="0"/>
              <a:t> Oy </a:t>
            </a:r>
          </a:p>
          <a:p>
            <a:pPr marL="742950" lvl="1" indent="-285750" fontAlgn="base">
              <a:buFont typeface="Arial" panose="020B0604020202020204" pitchFamily="34" charset="0"/>
              <a:buChar char="•"/>
            </a:pPr>
            <a:r>
              <a:rPr lang="fi-FI" sz="1050" dirty="0"/>
              <a:t>Henri Malmi ja Kurt Stenvall, Jepuan Biokaasu Oy </a:t>
            </a:r>
            <a:endParaRPr lang="fi-FI" sz="1600" dirty="0"/>
          </a:p>
          <a:p>
            <a:pPr marL="171450" indent="-171450">
              <a:buFont typeface="Arial" panose="020B0604020202020204" pitchFamily="34" charset="0"/>
              <a:buChar char="•"/>
            </a:pPr>
            <a:r>
              <a:rPr lang="fi-FI" sz="1400" dirty="0"/>
              <a:t>Oman panoksensa oppaan kommentointiin antoivat </a:t>
            </a:r>
            <a:r>
              <a:rPr lang="fi-FI" sz="1400" dirty="0" err="1"/>
              <a:t>Priit</a:t>
            </a:r>
            <a:r>
              <a:rPr lang="fi-FI" sz="1400" dirty="0"/>
              <a:t> </a:t>
            </a:r>
            <a:r>
              <a:rPr lang="fi-FI" sz="1400" dirty="0" err="1"/>
              <a:t>Tammeorg</a:t>
            </a:r>
            <a:r>
              <a:rPr lang="fi-FI" sz="1400" dirty="0"/>
              <a:t> ja  Mari Unnbom Helsingin yliopistosta.</a:t>
            </a:r>
          </a:p>
          <a:p>
            <a:pPr marL="171450" indent="-171450">
              <a:buFont typeface="Arial" panose="020B0604020202020204" pitchFamily="34" charset="0"/>
              <a:buChar char="•"/>
            </a:pPr>
            <a:r>
              <a:rPr lang="fi-FI" sz="1400" dirty="0"/>
              <a:t>Kierrätyslannoiteopas-hanke toteutettiin syksyn 2024 ja kevään 2025 aikana.</a:t>
            </a:r>
          </a:p>
          <a:p>
            <a:endParaRPr lang="fi-FI" dirty="0"/>
          </a:p>
        </p:txBody>
      </p:sp>
    </p:spTree>
    <p:extLst>
      <p:ext uri="{BB962C8B-B14F-4D97-AF65-F5344CB8AC3E}">
        <p14:creationId xmlns:p14="http://schemas.microsoft.com/office/powerpoint/2010/main" val="138057989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5C61F3E8-76EA-6B79-094D-B97C5A6CC335}"/>
              </a:ext>
            </a:extLst>
          </p:cNvPr>
          <p:cNvSpPr>
            <a:spLocks noGrp="1"/>
          </p:cNvSpPr>
          <p:nvPr>
            <p:ph type="title"/>
          </p:nvPr>
        </p:nvSpPr>
        <p:spPr>
          <a:xfrm>
            <a:off x="552447" y="500972"/>
            <a:ext cx="10007600" cy="1108797"/>
          </a:xfrm>
        </p:spPr>
        <p:txBody>
          <a:bodyPr anchor="b">
            <a:normAutofit/>
          </a:bodyPr>
          <a:lstStyle/>
          <a:p>
            <a:r>
              <a:rPr lang="fi-FI" dirty="0"/>
              <a:t>Hankkeen esittely</a:t>
            </a:r>
          </a:p>
        </p:txBody>
      </p:sp>
      <p:sp>
        <p:nvSpPr>
          <p:cNvPr id="3" name="Sisällön paikkamerkki 2">
            <a:extLst>
              <a:ext uri="{FF2B5EF4-FFF2-40B4-BE49-F238E27FC236}">
                <a16:creationId xmlns:a16="http://schemas.microsoft.com/office/drawing/2014/main" id="{F3D80B22-BEE8-B351-6A11-6EC3AAD6E0D9}"/>
              </a:ext>
            </a:extLst>
          </p:cNvPr>
          <p:cNvSpPr>
            <a:spLocks noGrp="1"/>
          </p:cNvSpPr>
          <p:nvPr>
            <p:ph sz="half" idx="1"/>
          </p:nvPr>
        </p:nvSpPr>
        <p:spPr>
          <a:xfrm>
            <a:off x="552447" y="1651122"/>
            <a:ext cx="7286627" cy="4151507"/>
          </a:xfrm>
        </p:spPr>
        <p:txBody>
          <a:bodyPr>
            <a:normAutofit/>
          </a:bodyPr>
          <a:lstStyle/>
          <a:p>
            <a:pPr marL="171450" indent="-171450"/>
            <a:r>
              <a:rPr lang="fi-FI" sz="1400" b="1" dirty="0"/>
              <a:t>Hankkeen tavoitteena</a:t>
            </a:r>
            <a:r>
              <a:rPr lang="fi-FI" sz="1400" dirty="0"/>
              <a:t> oli laatia uusi, ajantasainen opas kierrätyslannoitteiden käytöstä maataloudessa. Tarve oppaan päivittämiselle nousi siitä, että kierrätyslannoitteita koskeva lainsäädäntö on muuttunut merkittävästi viime vuosina, ja ajankohtaiselle, selkeälle tiedolle nähtiin tarve. Opas, suunnattiin ensisijaisesti viljelijöille, mutta se soveltuu myös muiden sidosryhmien käyttöön.</a:t>
            </a:r>
          </a:p>
          <a:p>
            <a:pPr marL="171450" indent="-171450"/>
            <a:r>
              <a:rPr lang="fi-FI" sz="1400" dirty="0"/>
              <a:t> Hankkeen päätuloksena syntyi sähköisesti julkaistu "Kierrätyslannoitteiden käyttö peltoviljelyssä" -opas, joka kokoaa yhteen perustietoa kierrätyslannoitteista ja niiden käytöstä peltoviljelyssä.</a:t>
            </a:r>
          </a:p>
          <a:p>
            <a:pPr marL="171450" indent="-171450"/>
            <a:r>
              <a:rPr lang="fi-FI" sz="1400" dirty="0"/>
              <a:t>Oppaassa esitetään perustiedot kierrätyslannoitteista sekä käytännön ohjeet niiden hyödyntämiseen. Sisältö kattaa sekä orgaaniset maanparannusaineet että orgaaniset lannoitteet. Tarkasteltavat kierrätyslannoitevalmisteet perustuvat jäte- ja tähdepohjaisiin raaka-aineisiin, kuten biojätteisiin, maatalouden sivuvirtoihin ja puhdistamolietteisiin.</a:t>
            </a:r>
          </a:p>
          <a:p>
            <a:pPr marL="171450" indent="-171450"/>
            <a:r>
              <a:rPr lang="fi-FI" sz="1400" dirty="0"/>
              <a:t>Opas laadittiin käyttäjälähtöisesti, helposti ymmärrettävään muotoon. Sen tavoitteena on tarjota ajankohtaista tietoa, joka säilyttää käyttökelpoisuutensa seuraavan noin kymmenen vuoden ajan. Lainsäädännön ajantasaisuus varmistetaan hankkeen ulkopuolella tehtävällä päivitystyöllä. Opas julkaistiin sähköisessä muodossa ja on vapaasti kaikkien saatavilla internetissä.</a:t>
            </a:r>
          </a:p>
          <a:p>
            <a:pPr marL="171450" indent="-171450"/>
            <a:r>
              <a:rPr lang="fi-FI" sz="1400" dirty="0"/>
              <a:t>Opas on luettavissa mm. </a:t>
            </a:r>
            <a:r>
              <a:rPr lang="fi-FI" sz="1400" u="sng" dirty="0" err="1">
                <a:hlinkClick r:id="rId3"/>
              </a:rPr>
              <a:t>ProAgrian</a:t>
            </a:r>
            <a:r>
              <a:rPr lang="fi-FI" sz="1400" dirty="0"/>
              <a:t> ja </a:t>
            </a:r>
            <a:r>
              <a:rPr lang="fi-FI" sz="1400" u="sng" dirty="0">
                <a:hlinkClick r:id="rId4"/>
              </a:rPr>
              <a:t>SBB</a:t>
            </a:r>
            <a:r>
              <a:rPr lang="fi-FI" sz="1400" dirty="0"/>
              <a:t> sivuilta. </a:t>
            </a:r>
            <a:r>
              <a:rPr lang="fi-FI" sz="1400" u="sng" dirty="0">
                <a:solidFill>
                  <a:schemeClr val="accent1"/>
                </a:solidFill>
                <a:hlinkClick r:id="rId5">
                  <a:extLst>
                    <a:ext uri="{A12FA001-AC4F-418D-AE19-62706E023703}">
                      <ahyp:hlinkClr xmlns:ahyp="http://schemas.microsoft.com/office/drawing/2018/hyperlinkcolor" val="tx"/>
                    </a:ext>
                  </a:extLst>
                </a:hlinkClick>
              </a:rPr>
              <a:t>Suora linkki oppaaseen tässä</a:t>
            </a:r>
            <a:r>
              <a:rPr lang="fi-FI" sz="1400" dirty="0"/>
              <a:t>.  </a:t>
            </a:r>
          </a:p>
          <a:p>
            <a:pPr marL="171450" indent="-171450"/>
            <a:endParaRPr lang="fi-FI" sz="1400" dirty="0"/>
          </a:p>
          <a:p>
            <a:endParaRPr lang="fi-FI" sz="1400" dirty="0"/>
          </a:p>
        </p:txBody>
      </p:sp>
      <p:pic>
        <p:nvPicPr>
          <p:cNvPr id="4" name="Kuva 3" descr="Kuva, joka sisältää kohteen teksti, Fontti, graafinen suunnittelu, kuvakaappaus&#10;&#10;Tekoälyn generoima sisältö voi olla virheellistä.">
            <a:extLst>
              <a:ext uri="{FF2B5EF4-FFF2-40B4-BE49-F238E27FC236}">
                <a16:creationId xmlns:a16="http://schemas.microsoft.com/office/drawing/2014/main" id="{88B91260-2333-1202-5BDB-BCF21224651D}"/>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bwMode="auto">
          <a:xfrm>
            <a:off x="8545609" y="1353246"/>
            <a:ext cx="2926814" cy="4151507"/>
          </a:xfrm>
          <a:prstGeom prst="rect">
            <a:avLst/>
          </a:prstGeom>
          <a:noFill/>
          <a:ln>
            <a:noFill/>
          </a:ln>
        </p:spPr>
      </p:pic>
      <p:pic>
        <p:nvPicPr>
          <p:cNvPr id="5" name="Kuva 4" descr="Kuva, joka sisältää kohteen Fontti, logo, Grafiikka, valkoinen&#10;&#10;Tekoälyn generoima sisältö voi olla virheellistä.">
            <a:extLst>
              <a:ext uri="{FF2B5EF4-FFF2-40B4-BE49-F238E27FC236}">
                <a16:creationId xmlns:a16="http://schemas.microsoft.com/office/drawing/2014/main" id="{97E745BE-FC5E-115D-9F5F-931EB8C7CA6A}"/>
              </a:ext>
            </a:extLst>
          </p:cNvPr>
          <p:cNvPicPr>
            <a:picLocks noChangeAspect="1"/>
          </p:cNvPicPr>
          <p:nvPr/>
        </p:nvPicPr>
        <p:blipFill rotWithShape="1">
          <a:blip r:embed="rId7">
            <a:extLst>
              <a:ext uri="{28A0092B-C50C-407E-A947-70E740481C1C}">
                <a14:useLocalDpi xmlns:a14="http://schemas.microsoft.com/office/drawing/2010/main" val="0"/>
              </a:ext>
              <a:ext uri="{837473B0-CC2E-450A-ABE3-18F120FF3D39}">
                <a1611:picAttrSrcUrl xmlns:a1611="http://schemas.microsoft.com/office/drawing/2016/11/main" r:id="rId8"/>
              </a:ext>
            </a:extLst>
          </a:blip>
          <a:srcRect t="37528" b="27868"/>
          <a:stretch/>
        </p:blipFill>
        <p:spPr bwMode="auto">
          <a:xfrm>
            <a:off x="7529925" y="6005957"/>
            <a:ext cx="2031368" cy="702142"/>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24399324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Suorakulmio 13">
            <a:extLst>
              <a:ext uri="{FF2B5EF4-FFF2-40B4-BE49-F238E27FC236}">
                <a16:creationId xmlns:a16="http://schemas.microsoft.com/office/drawing/2014/main" id="{97B44C3A-BEF6-0B17-0AA8-618CAA9CE04B}"/>
              </a:ext>
            </a:extLst>
          </p:cNvPr>
          <p:cNvSpPr/>
          <p:nvPr/>
        </p:nvSpPr>
        <p:spPr>
          <a:xfrm>
            <a:off x="58057" y="4853015"/>
            <a:ext cx="12075886" cy="1952625"/>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i-FI"/>
          </a:p>
        </p:txBody>
      </p:sp>
      <p:pic>
        <p:nvPicPr>
          <p:cNvPr id="5" name="Kuva 4">
            <a:extLst>
              <a:ext uri="{FF2B5EF4-FFF2-40B4-BE49-F238E27FC236}">
                <a16:creationId xmlns:a16="http://schemas.microsoft.com/office/drawing/2014/main" id="{E7202DA0-3E5C-25F8-BDF7-AEBDA7C65873}"/>
              </a:ext>
            </a:extLst>
          </p:cNvPr>
          <p:cNvPicPr>
            <a:picLocks noChangeAspect="1"/>
          </p:cNvPicPr>
          <p:nvPr/>
        </p:nvPicPr>
        <p:blipFill>
          <a:blip r:embed="rId2"/>
          <a:stretch>
            <a:fillRect/>
          </a:stretch>
        </p:blipFill>
        <p:spPr>
          <a:xfrm>
            <a:off x="4608853" y="667472"/>
            <a:ext cx="7421221" cy="5295178"/>
          </a:xfrm>
          <a:prstGeom prst="rect">
            <a:avLst/>
          </a:prstGeom>
        </p:spPr>
      </p:pic>
      <p:sp>
        <p:nvSpPr>
          <p:cNvPr id="2" name="Otsikko 1">
            <a:extLst>
              <a:ext uri="{FF2B5EF4-FFF2-40B4-BE49-F238E27FC236}">
                <a16:creationId xmlns:a16="http://schemas.microsoft.com/office/drawing/2014/main" id="{6B6AC32F-0DBD-410F-1ADE-F9A825000EC8}"/>
              </a:ext>
            </a:extLst>
          </p:cNvPr>
          <p:cNvSpPr>
            <a:spLocks noGrp="1"/>
          </p:cNvSpPr>
          <p:nvPr>
            <p:ph type="title"/>
          </p:nvPr>
        </p:nvSpPr>
        <p:spPr>
          <a:xfrm>
            <a:off x="161926" y="113073"/>
            <a:ext cx="4733924" cy="1108797"/>
          </a:xfrm>
        </p:spPr>
        <p:txBody>
          <a:bodyPr/>
          <a:lstStyle/>
          <a:p>
            <a:r>
              <a:rPr lang="fi-FI" dirty="0"/>
              <a:t>Oppaan sisältö</a:t>
            </a:r>
          </a:p>
        </p:txBody>
      </p:sp>
      <p:sp>
        <p:nvSpPr>
          <p:cNvPr id="3" name="Sisällön paikkamerkki 2">
            <a:extLst>
              <a:ext uri="{FF2B5EF4-FFF2-40B4-BE49-F238E27FC236}">
                <a16:creationId xmlns:a16="http://schemas.microsoft.com/office/drawing/2014/main" id="{FCC6E35A-BD28-9466-EA54-D17A750402E4}"/>
              </a:ext>
            </a:extLst>
          </p:cNvPr>
          <p:cNvSpPr>
            <a:spLocks noGrp="1"/>
          </p:cNvSpPr>
          <p:nvPr>
            <p:ph idx="1"/>
          </p:nvPr>
        </p:nvSpPr>
        <p:spPr>
          <a:xfrm>
            <a:off x="161926" y="1200872"/>
            <a:ext cx="4333874" cy="5295178"/>
          </a:xfrm>
        </p:spPr>
        <p:txBody>
          <a:bodyPr>
            <a:normAutofit fontScale="92500"/>
          </a:bodyPr>
          <a:lstStyle/>
          <a:p>
            <a:r>
              <a:rPr lang="fi-FI" sz="1200" dirty="0"/>
              <a:t>Oppaassa käsitellään kattavasti kierrätyslannoitteiden käyttöä suomalaisessa maataloudessa. Johdannossa luodaan katsaus siihen, miksi kierrätyslannoitteiden käyttö on ajankohtaista ja tärkeää osana kestävää maataloutta.</a:t>
            </a:r>
          </a:p>
          <a:p>
            <a:r>
              <a:rPr lang="fi-FI" sz="1200" dirty="0"/>
              <a:t>Toisessa luvussa, </a:t>
            </a:r>
            <a:r>
              <a:rPr lang="fi-FI" sz="1200" b="1" dirty="0"/>
              <a:t>Kierrätyslannoitteet Suomessa</a:t>
            </a:r>
            <a:r>
              <a:rPr lang="fi-FI" sz="1200" dirty="0"/>
              <a:t>, tarkastellaan kierrätyslannoitteiden saatavuutta ja tuotantoa kotimaassa. Siinä esitellään hyödynnettävät biomassat, kuten biojäte, maatalouden sivuvirrat ja puhdistamolietteet, joista kierrätyslannoitteita valmistetaan. Luvussa kuvataan myös keskeiset kierrätyslannoitevalmisteryhmät ja niiden ominaisuudet sekä laadun varmistamiseen liittyvät käytännöt ja vaatimukset (lainsäädäntö).</a:t>
            </a:r>
          </a:p>
          <a:p>
            <a:r>
              <a:rPr lang="fi-FI" sz="1200" dirty="0"/>
              <a:t>Kolmas luku, </a:t>
            </a:r>
            <a:r>
              <a:rPr lang="fi-FI" sz="1200" b="1" dirty="0"/>
              <a:t>Kierrätyslannoitteiden ominaisuudet ja käyttö</a:t>
            </a:r>
            <a:r>
              <a:rPr lang="fi-FI" sz="1200" dirty="0"/>
              <a:t>, keskittyy kierrätyslannoitteiden käytännön soveltamiseen viljelyssä. Luvussa käsitellään, miten ravinteet vapautuvat kasvien käyttöön ja kuinka kierrätyslannoitteita voidaan käyttää osana peruslannoitusta tai karjanlannan tehosteena. Lisäksi esitellään hankintaan, varastointiin ja levitysmenetelmiin liittyviä seikkoja sekä arvioidaan käytön kannattavuutta taloudellisesta näkökulmasta.</a:t>
            </a:r>
          </a:p>
          <a:p>
            <a:r>
              <a:rPr lang="fi-FI" sz="1200" dirty="0"/>
              <a:t>Neljäs luku, </a:t>
            </a:r>
            <a:r>
              <a:rPr lang="fi-FI" sz="1200" b="1" dirty="0"/>
              <a:t>Ravinteiden kierrätyksen merkitys</a:t>
            </a:r>
            <a:r>
              <a:rPr lang="fi-FI" sz="1200" dirty="0"/>
              <a:t>, nostaa esiin laajempia yhteiskunnallisia ja ekologisia teemoja. Siinä tarkastellaan kiertotalouden ja ympäristövastuullisuuden näkökulmia, huoltovarmuuden ja omavaraisuuden merkitystä sekä kierrätyslannoitteiden vaikutuksia maan kasvukuntoon ja viljelymaan terveyteen.</a:t>
            </a:r>
          </a:p>
          <a:p>
            <a:r>
              <a:rPr lang="fi-FI" sz="1200" dirty="0"/>
              <a:t>Viidennessä luvussa, </a:t>
            </a:r>
            <a:r>
              <a:rPr lang="fi-FI" sz="1200" b="1" dirty="0"/>
              <a:t>Kehitysnäkymät</a:t>
            </a:r>
            <a:r>
              <a:rPr lang="fi-FI" sz="1200" dirty="0"/>
              <a:t>, pohditaan lyhyesti kierrätyslannoitealan tulevaisuutta ja kehityssuuntia. Tässä luvussa tarkastellaan muun muassa tuotekehitystä, ja potentiaalisia uusia biomassoja kierrätyslannoitteiden toimialan piiriin. </a:t>
            </a:r>
          </a:p>
        </p:txBody>
      </p:sp>
    </p:spTree>
    <p:extLst>
      <p:ext uri="{BB962C8B-B14F-4D97-AF65-F5344CB8AC3E}">
        <p14:creationId xmlns:p14="http://schemas.microsoft.com/office/powerpoint/2010/main" val="115241211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4B90B589-C67C-F97A-5273-F4F4D23053D2}"/>
              </a:ext>
            </a:extLst>
          </p:cNvPr>
          <p:cNvSpPr>
            <a:spLocks noGrp="1"/>
          </p:cNvSpPr>
          <p:nvPr>
            <p:ph type="title"/>
          </p:nvPr>
        </p:nvSpPr>
        <p:spPr>
          <a:xfrm>
            <a:off x="190500" y="113267"/>
            <a:ext cx="11429999" cy="724934"/>
          </a:xfrm>
        </p:spPr>
        <p:txBody>
          <a:bodyPr>
            <a:normAutofit fontScale="90000"/>
          </a:bodyPr>
          <a:lstStyle/>
          <a:p>
            <a:r>
              <a:rPr lang="fi-FI" dirty="0"/>
              <a:t>Nostoja oppaasta koskien  puhdistamolietettä</a:t>
            </a:r>
          </a:p>
        </p:txBody>
      </p:sp>
      <p:sp>
        <p:nvSpPr>
          <p:cNvPr id="3" name="Sisällön paikkamerkki 2">
            <a:extLst>
              <a:ext uri="{FF2B5EF4-FFF2-40B4-BE49-F238E27FC236}">
                <a16:creationId xmlns:a16="http://schemas.microsoft.com/office/drawing/2014/main" id="{61AEC338-5C75-0A8D-222A-01228B254247}"/>
              </a:ext>
            </a:extLst>
          </p:cNvPr>
          <p:cNvSpPr>
            <a:spLocks noGrp="1"/>
          </p:cNvSpPr>
          <p:nvPr>
            <p:ph idx="1"/>
          </p:nvPr>
        </p:nvSpPr>
        <p:spPr>
          <a:xfrm>
            <a:off x="190500" y="1127959"/>
            <a:ext cx="6635580" cy="5128974"/>
          </a:xfrm>
        </p:spPr>
        <p:txBody>
          <a:bodyPr>
            <a:normAutofit fontScale="62500" lnSpcReduction="20000"/>
          </a:bodyPr>
          <a:lstStyle/>
          <a:p>
            <a:r>
              <a:rPr lang="fi-FI" dirty="0"/>
              <a:t>Oppaassa pyrittiin esittelemään mahdollisimman tasapuolisesti ja kattavasti erilaisia jätepohjaisia biomassoja, joita hyödynnetään kierrätyslannoitteiden valmistuksessa. Tarkastelun kohteena olivat erityisesti valmisteet, jotka perustuvat jäte- ja tähdepohjaisiin raaka-aineisiin, kuten biojätteisiin, maatalouden ja teollisuuden sivuvirtoihin sekä puhdistamolietteisiin.</a:t>
            </a:r>
          </a:p>
          <a:p>
            <a:r>
              <a:rPr lang="fi-FI" dirty="0"/>
              <a:t>Oppaassa tuotiin esiin kierrätyslannoitteiden satovasteita ja kannattavuutta muun muassa Hykerrys2-hankkeen katelaskelmien pohjalta. Näiden tulosten perusteella puhdistamolietepohjainen kierrätyslannoite osoittautui kilpailukykyiseksi vaihtoehdoksi.</a:t>
            </a:r>
          </a:p>
          <a:p>
            <a:r>
              <a:rPr lang="fi-FI" dirty="0"/>
              <a:t>Oppaassa nostettiin esille lainsäädännöstä ja markkinoista nousevia vaatimuksia, kuten myös puhdistamolietteiden käyttöön liittyen. </a:t>
            </a:r>
          </a:p>
          <a:p>
            <a:r>
              <a:rPr lang="fi-FI" dirty="0"/>
              <a:t>Oppaan valmistushetkellä tunnistettiin, että lannoitelainsäädäntö on muutoksen alla ja siihen odotetaan muutoksia erityisesti puhdistamolietettä koskevan maaperän analysointivelvoitteen osalta. Lannoitevalmisteasetuksen muutokset tulevat voimaan vasta syksyllä 2025, joten oppaan osalta päädyttiin lainsäädännön ajantasaisuus varmistamaan hankkeen ulkopuolella tehtävällä päivitystyöllä. </a:t>
            </a:r>
          </a:p>
        </p:txBody>
      </p:sp>
      <p:pic>
        <p:nvPicPr>
          <p:cNvPr id="7" name="Kuva 6">
            <a:extLst>
              <a:ext uri="{FF2B5EF4-FFF2-40B4-BE49-F238E27FC236}">
                <a16:creationId xmlns:a16="http://schemas.microsoft.com/office/drawing/2014/main" id="{B05C2364-5EC7-E014-FAFF-1B64DBE1D48E}"/>
              </a:ext>
            </a:extLst>
          </p:cNvPr>
          <p:cNvPicPr>
            <a:picLocks noChangeAspect="1"/>
          </p:cNvPicPr>
          <p:nvPr/>
        </p:nvPicPr>
        <p:blipFill>
          <a:blip r:embed="rId2"/>
          <a:stretch>
            <a:fillRect/>
          </a:stretch>
        </p:blipFill>
        <p:spPr>
          <a:xfrm>
            <a:off x="7041130" y="1009392"/>
            <a:ext cx="4765334" cy="4839216"/>
          </a:xfrm>
          <a:prstGeom prst="rect">
            <a:avLst/>
          </a:prstGeom>
        </p:spPr>
      </p:pic>
      <p:sp>
        <p:nvSpPr>
          <p:cNvPr id="8" name="Ellipsi 7">
            <a:extLst>
              <a:ext uri="{FF2B5EF4-FFF2-40B4-BE49-F238E27FC236}">
                <a16:creationId xmlns:a16="http://schemas.microsoft.com/office/drawing/2014/main" id="{4F5CC85D-2BB3-21E7-9BF9-966BE7134E20}"/>
              </a:ext>
            </a:extLst>
          </p:cNvPr>
          <p:cNvSpPr/>
          <p:nvPr/>
        </p:nvSpPr>
        <p:spPr>
          <a:xfrm>
            <a:off x="8663215" y="1009392"/>
            <a:ext cx="1066800" cy="557966"/>
          </a:xfrm>
          <a:prstGeom prst="ellipse">
            <a:avLst/>
          </a:prstGeom>
          <a:noFill/>
          <a:ln w="1905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i-FI"/>
          </a:p>
        </p:txBody>
      </p:sp>
      <p:pic>
        <p:nvPicPr>
          <p:cNvPr id="9" name="Kuva 8" descr="Kuva, joka sisältää kohteen Fontti, logo, Grafiikka, valkoinen&#10;&#10;Tekoälyn generoima sisältö voi olla virheellistä.">
            <a:extLst>
              <a:ext uri="{FF2B5EF4-FFF2-40B4-BE49-F238E27FC236}">
                <a16:creationId xmlns:a16="http://schemas.microsoft.com/office/drawing/2014/main" id="{49524A10-EA3B-B9D3-3202-26F5F654D765}"/>
              </a:ext>
            </a:extLst>
          </p:cNvPr>
          <p:cNvPicPr>
            <a:picLocks noChangeAspect="1"/>
          </p:cNvPicPr>
          <p:nvPr/>
        </p:nvPicPr>
        <p:blipFill rotWithShape="1">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rcRect t="37528" b="27868"/>
          <a:stretch/>
        </p:blipFill>
        <p:spPr bwMode="auto">
          <a:xfrm>
            <a:off x="7606547" y="6019799"/>
            <a:ext cx="1817250" cy="628132"/>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0212272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09775B56-23DA-9F17-0EEC-60745E9F5583}"/>
              </a:ext>
            </a:extLst>
          </p:cNvPr>
          <p:cNvSpPr>
            <a:spLocks noGrp="1"/>
          </p:cNvSpPr>
          <p:nvPr>
            <p:ph type="title"/>
          </p:nvPr>
        </p:nvSpPr>
        <p:spPr>
          <a:xfrm>
            <a:off x="552450" y="0"/>
            <a:ext cx="10007600" cy="1108797"/>
          </a:xfrm>
        </p:spPr>
        <p:txBody>
          <a:bodyPr/>
          <a:lstStyle/>
          <a:p>
            <a:r>
              <a:rPr lang="fi-FI" dirty="0"/>
              <a:t>Hankkeessa toteutettu viestintä</a:t>
            </a:r>
          </a:p>
        </p:txBody>
      </p:sp>
      <p:sp>
        <p:nvSpPr>
          <p:cNvPr id="3" name="Sisällön paikkamerkki 2">
            <a:extLst>
              <a:ext uri="{FF2B5EF4-FFF2-40B4-BE49-F238E27FC236}">
                <a16:creationId xmlns:a16="http://schemas.microsoft.com/office/drawing/2014/main" id="{0CE3FD3B-18A4-DF73-B301-9F959CFF151C}"/>
              </a:ext>
            </a:extLst>
          </p:cNvPr>
          <p:cNvSpPr>
            <a:spLocks noGrp="1"/>
          </p:cNvSpPr>
          <p:nvPr>
            <p:ph idx="1"/>
          </p:nvPr>
        </p:nvSpPr>
        <p:spPr>
          <a:xfrm>
            <a:off x="402336" y="1108797"/>
            <a:ext cx="11320272" cy="5110665"/>
          </a:xfrm>
        </p:spPr>
        <p:txBody>
          <a:bodyPr>
            <a:normAutofit fontScale="47500" lnSpcReduction="20000"/>
          </a:bodyPr>
          <a:lstStyle/>
          <a:p>
            <a:pPr lvl="0"/>
            <a:r>
              <a:rPr lang="fi-FI" dirty="0"/>
              <a:t>Viimeisteltiin hankkeen viestintäsuunnitelma </a:t>
            </a:r>
          </a:p>
          <a:p>
            <a:pPr lvl="0"/>
            <a:r>
              <a:rPr lang="fi-FI" dirty="0"/>
              <a:t>Määriteltiin hankkeen sometilit (viestintäsuunnitelma)</a:t>
            </a:r>
          </a:p>
          <a:p>
            <a:pPr lvl="0"/>
            <a:r>
              <a:rPr lang="fi-FI" dirty="0"/>
              <a:t>Esiteltiin hanketta Biotalouspäivillä 20.9.2023; ja MaatalousKonemessuilla 17.-19.10.2024 ja Laatulannoite2.0-hankkeen päätösseminaarissa 10.12.2024.</a:t>
            </a:r>
          </a:p>
          <a:p>
            <a:pPr lvl="0"/>
            <a:r>
              <a:rPr lang="fi-FI" dirty="0"/>
              <a:t>Opasta esiteltiin hankkeen aikana kahdessa eri viljelijöille suunnatussa seminaarissa: Vilja-alan yhteistyöryhmän VYR ry:n järjestämässä seminaaripäivässä 11.2.2025 Salossa ja </a:t>
            </a:r>
            <a:r>
              <a:rPr lang="fi-FI" dirty="0" err="1"/>
              <a:t>JAMK:in</a:t>
            </a:r>
            <a:r>
              <a:rPr lang="fi-FI" dirty="0"/>
              <a:t> järjestämä Vaihtoehtoja lannoitukseen -webinaari 11.3.2025.</a:t>
            </a:r>
          </a:p>
          <a:p>
            <a:pPr lvl="0"/>
            <a:r>
              <a:rPr lang="fi-FI" dirty="0" err="1"/>
              <a:t>VYR:in</a:t>
            </a:r>
            <a:r>
              <a:rPr lang="fi-FI" dirty="0"/>
              <a:t> viljelijäseminaarin kautta kierrätyslannoitteista ja oppaasta tehtiin artikkeli Maaseudun tulevaisuuteen (</a:t>
            </a:r>
            <a:r>
              <a:rPr lang="fi-FI" u="sng" dirty="0">
                <a:hlinkClick r:id="rId2"/>
              </a:rPr>
              <a:t>uutinen</a:t>
            </a:r>
            <a:r>
              <a:rPr lang="fi-FI" dirty="0"/>
              <a:t>)</a:t>
            </a:r>
          </a:p>
          <a:p>
            <a:pPr lvl="0"/>
            <a:r>
              <a:rPr lang="fi-FI" dirty="0"/>
              <a:t>Oppaan julkaisusta laadittu mediatiedotteesta laadittiin uutinen Maaseudun Tulevaisuuteen (</a:t>
            </a:r>
            <a:r>
              <a:rPr lang="fi-FI" u="sng" dirty="0">
                <a:hlinkClick r:id="rId3"/>
              </a:rPr>
              <a:t>uutinen</a:t>
            </a:r>
            <a:r>
              <a:rPr lang="fi-FI" dirty="0"/>
              <a:t>)</a:t>
            </a:r>
          </a:p>
          <a:p>
            <a:pPr lvl="0"/>
            <a:r>
              <a:rPr lang="fi-FI" dirty="0"/>
              <a:t>Osallistuttiin Luken ja </a:t>
            </a:r>
            <a:r>
              <a:rPr lang="fi-FI" dirty="0" err="1"/>
              <a:t>ProAgrian</a:t>
            </a:r>
            <a:r>
              <a:rPr lang="fi-FI" dirty="0"/>
              <a:t> järjestämälle SUS-</a:t>
            </a:r>
            <a:r>
              <a:rPr lang="fi-FI" dirty="0" err="1"/>
              <a:t>Soil</a:t>
            </a:r>
            <a:r>
              <a:rPr lang="fi-FI" dirty="0"/>
              <a:t> hankkeen pellonpiennarpäiville, jossa opasta esiteltiin (SBB). </a:t>
            </a:r>
          </a:p>
          <a:p>
            <a:pPr lvl="0"/>
            <a:r>
              <a:rPr lang="fi-FI" dirty="0"/>
              <a:t>Valmis opas julkaistiin </a:t>
            </a:r>
            <a:r>
              <a:rPr lang="fi-FI" dirty="0" err="1"/>
              <a:t>ProAgrian</a:t>
            </a:r>
            <a:r>
              <a:rPr lang="fi-FI" dirty="0"/>
              <a:t> ja </a:t>
            </a:r>
            <a:r>
              <a:rPr lang="fi-FI" dirty="0" err="1"/>
              <a:t>SBB:n</a:t>
            </a:r>
            <a:r>
              <a:rPr lang="fi-FI" dirty="0"/>
              <a:t> verkkosivuilla sekä muiden toimijoiden halutessa omissa kanavissaan (mm. </a:t>
            </a:r>
            <a:r>
              <a:rPr lang="fi-FI" u="sng" dirty="0">
                <a:hlinkClick r:id="rId4"/>
              </a:rPr>
              <a:t>MTK</a:t>
            </a:r>
            <a:r>
              <a:rPr lang="fi-FI" dirty="0"/>
              <a:t>, </a:t>
            </a:r>
            <a:r>
              <a:rPr lang="fi-FI" u="sng" dirty="0">
                <a:hlinkClick r:id="rId5"/>
              </a:rPr>
              <a:t>VYR</a:t>
            </a:r>
            <a:r>
              <a:rPr lang="fi-FI" dirty="0"/>
              <a:t>, kierrätyslannoitteiden valmistajia)</a:t>
            </a:r>
          </a:p>
          <a:p>
            <a:pPr lvl="0"/>
            <a:r>
              <a:rPr lang="fi-FI" dirty="0"/>
              <a:t>Tiedotteen tekeminen ja uutiset </a:t>
            </a:r>
            <a:r>
              <a:rPr lang="fi-FI" u="sng" dirty="0" err="1">
                <a:solidFill>
                  <a:schemeClr val="accent1"/>
                </a:solidFill>
                <a:hlinkClick r:id="rId6">
                  <a:extLst>
                    <a:ext uri="{A12FA001-AC4F-418D-AE19-62706E023703}">
                      <ahyp:hlinkClr xmlns:ahyp="http://schemas.microsoft.com/office/drawing/2018/hyperlinkcolor" val="tx"/>
                    </a:ext>
                  </a:extLst>
                </a:hlinkClick>
              </a:rPr>
              <a:t>SBB:n</a:t>
            </a:r>
            <a:r>
              <a:rPr lang="fi-FI" dirty="0">
                <a:solidFill>
                  <a:schemeClr val="accent1"/>
                </a:solidFill>
              </a:rPr>
              <a:t> </a:t>
            </a:r>
            <a:r>
              <a:rPr lang="fi-FI" dirty="0"/>
              <a:t>ja </a:t>
            </a:r>
            <a:r>
              <a:rPr lang="fi-FI" u="sng" dirty="0" err="1">
                <a:hlinkClick r:id="rId7"/>
              </a:rPr>
              <a:t>ProAgrian</a:t>
            </a:r>
            <a:r>
              <a:rPr lang="fi-FI" dirty="0"/>
              <a:t> nettisivuille</a:t>
            </a:r>
          </a:p>
          <a:p>
            <a:pPr lvl="0"/>
            <a:r>
              <a:rPr lang="fi-FI" dirty="0"/>
              <a:t>Mainos Biokierto ja Biokaasu -lehteen 5/2025</a:t>
            </a:r>
          </a:p>
          <a:p>
            <a:pPr lvl="0"/>
            <a:r>
              <a:rPr lang="fi-FI" dirty="0"/>
              <a:t>Maaseudun tulevaisuuden yhteyteen </a:t>
            </a:r>
            <a:r>
              <a:rPr lang="fi-FI" dirty="0" err="1"/>
              <a:t>ProAgrian</a:t>
            </a:r>
            <a:r>
              <a:rPr lang="fi-FI" dirty="0"/>
              <a:t> mainos oppaasta (9.4.2025)</a:t>
            </a:r>
          </a:p>
          <a:p>
            <a:pPr lvl="0"/>
            <a:r>
              <a:rPr lang="fi-FI" dirty="0"/>
              <a:t>Pellonpiennarpäivät Orimattilassa: Pohjamaan kautta. Maan kasvukunto ja maaperän terveys – tapahtuma. Haastattelu ja oppaan esittely (16.4.2025)</a:t>
            </a:r>
          </a:p>
          <a:p>
            <a:r>
              <a:rPr lang="fi-FI" dirty="0"/>
              <a:t>Hankkeen aikana opasta esiteltiin useissa seminaareissa ja tapahtumissa. Lisäksi aiheesta julkaistiin lehtijuttuja. Opasta jaettiin aktiivisesti eri viestintäkanavissa ja nettisivuilla.</a:t>
            </a:r>
          </a:p>
          <a:p>
            <a:pPr marL="0" indent="0">
              <a:buNone/>
            </a:pPr>
            <a:r>
              <a:rPr lang="fi-FI" sz="2900" dirty="0"/>
              <a:t>Hankkeen viestinnällä pyrittiin tavoittelemaan erityisesti maatalousyrittäjiä ja lisätä tietoisuutta siitä, että kierrätyslannoitteista on nyt tarjolla selkeä ja ajantasainen tietopaketti, jonka avulla viljelijät voivat lisätä valmiuksiaan hyödyntää kierrätyslannoitteita osana kestävää ja omavaraisempaa maataloustuotantoa. Opas vähentää väärinkäsityksiä ja madaltaa kynnystä uusien tuotteiden käyttöön. Pitkällä aikavälillä sen toivotaan edistävän kierrätysravinteiden käyttöä, vähentävän riippuvuutta tuontilannoitteista ja parantavan maan kasvukuntoa ja ilmastokestävyyttä. Hankkeen toteutuksessa aikataulu piti hyvin, ja viestintätoimet tavoittivat laajasti kohderyhmät. Oppaan sisältö suunniteltiin kestämään aikaa, ja sen päivittämisestä on sovittu hankkeen ulkopuolisesti lannoitelainsäädännön muuttuessa.</a:t>
            </a:r>
          </a:p>
          <a:p>
            <a:endParaRPr lang="fi-FI" dirty="0"/>
          </a:p>
        </p:txBody>
      </p:sp>
    </p:spTree>
    <p:extLst>
      <p:ext uri="{BB962C8B-B14F-4D97-AF65-F5344CB8AC3E}">
        <p14:creationId xmlns:p14="http://schemas.microsoft.com/office/powerpoint/2010/main" val="262559473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uorakulmio 5">
            <a:extLst>
              <a:ext uri="{FF2B5EF4-FFF2-40B4-BE49-F238E27FC236}">
                <a16:creationId xmlns:a16="http://schemas.microsoft.com/office/drawing/2014/main" id="{64B6BD48-C759-5269-799D-2A3D48B6288F}"/>
              </a:ext>
            </a:extLst>
          </p:cNvPr>
          <p:cNvSpPr/>
          <p:nvPr/>
        </p:nvSpPr>
        <p:spPr>
          <a:xfrm>
            <a:off x="58057" y="4853015"/>
            <a:ext cx="12075886" cy="1952625"/>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i-FI"/>
          </a:p>
        </p:txBody>
      </p:sp>
      <p:pic>
        <p:nvPicPr>
          <p:cNvPr id="5" name="Kuva 4">
            <a:extLst>
              <a:ext uri="{FF2B5EF4-FFF2-40B4-BE49-F238E27FC236}">
                <a16:creationId xmlns:a16="http://schemas.microsoft.com/office/drawing/2014/main" id="{C3F19A65-5A3C-9017-C5BB-1F979277007A}"/>
              </a:ext>
            </a:extLst>
          </p:cNvPr>
          <p:cNvPicPr>
            <a:picLocks noChangeAspect="1"/>
          </p:cNvPicPr>
          <p:nvPr/>
        </p:nvPicPr>
        <p:blipFill>
          <a:blip r:embed="rId2"/>
          <a:stretch>
            <a:fillRect/>
          </a:stretch>
        </p:blipFill>
        <p:spPr>
          <a:xfrm>
            <a:off x="1701556" y="1161144"/>
            <a:ext cx="8599731" cy="5175346"/>
          </a:xfrm>
          <a:prstGeom prst="rect">
            <a:avLst/>
          </a:prstGeom>
        </p:spPr>
      </p:pic>
      <p:sp>
        <p:nvSpPr>
          <p:cNvPr id="2" name="Otsikko 1">
            <a:extLst>
              <a:ext uri="{FF2B5EF4-FFF2-40B4-BE49-F238E27FC236}">
                <a16:creationId xmlns:a16="http://schemas.microsoft.com/office/drawing/2014/main" id="{C73C3D40-039C-E08B-6268-F6697665529A}"/>
              </a:ext>
            </a:extLst>
          </p:cNvPr>
          <p:cNvSpPr>
            <a:spLocks noGrp="1"/>
          </p:cNvSpPr>
          <p:nvPr>
            <p:ph type="title"/>
          </p:nvPr>
        </p:nvSpPr>
        <p:spPr>
          <a:xfrm>
            <a:off x="0" y="0"/>
            <a:ext cx="12192000" cy="1352550"/>
          </a:xfrm>
          <a:solidFill>
            <a:schemeClr val="bg1"/>
          </a:solidFill>
        </p:spPr>
        <p:txBody>
          <a:bodyPr>
            <a:noAutofit/>
          </a:bodyPr>
          <a:lstStyle/>
          <a:p>
            <a:pPr algn="ctr"/>
            <a:br>
              <a:rPr lang="fi-FI" sz="1600" dirty="0"/>
            </a:br>
            <a:br>
              <a:rPr lang="fi-FI" sz="1600" dirty="0"/>
            </a:br>
            <a:r>
              <a:rPr lang="fi-FI" sz="1600" dirty="0"/>
              <a:t>Kierrätyslannoitteiden käyttö peltoviljelyssä opas antaa konkreettisia ohjeita viljelijöille tavoitteena edistää kierrätyslannoitteiden käyttöä suomalaisessa peltoviljelyssä. Oppaan avulla halutaan lisätä viljelijöiden ja muiden alan toimijoiden tietämystä kierrätyslannoitteista sekä madaltaa kynnystä niiden hyödyntämiseen osana kestävää ja omavaraisempaa maataloutta. </a:t>
            </a:r>
            <a:br>
              <a:rPr lang="fi-FI" sz="1600" dirty="0"/>
            </a:br>
            <a:endParaRPr lang="fi-FI" sz="1600" dirty="0"/>
          </a:p>
        </p:txBody>
      </p:sp>
      <p:pic>
        <p:nvPicPr>
          <p:cNvPr id="7" name="Kuva 6" descr="Kuva, joka sisältää kohteen teksti, Fontti, logo, Grafiikka&#10;&#10;Tekoälyn generoima sisältö voi olla virheellistä.">
            <a:extLst>
              <a:ext uri="{FF2B5EF4-FFF2-40B4-BE49-F238E27FC236}">
                <a16:creationId xmlns:a16="http://schemas.microsoft.com/office/drawing/2014/main" id="{89B63776-44C1-13E6-1E2F-118ADA5DAA83}"/>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10258611" y="4997261"/>
            <a:ext cx="1670381" cy="847437"/>
          </a:xfrm>
          <a:prstGeom prst="rect">
            <a:avLst/>
          </a:prstGeom>
        </p:spPr>
      </p:pic>
      <p:pic>
        <p:nvPicPr>
          <p:cNvPr id="8" name="Kuva 7" descr="Kuva, joka sisältää kohteen Fontti, logo, Grafiikka, valkoinen&#10;&#10;Tekoälyn generoima sisältö voi olla virheellistä.">
            <a:extLst>
              <a:ext uri="{FF2B5EF4-FFF2-40B4-BE49-F238E27FC236}">
                <a16:creationId xmlns:a16="http://schemas.microsoft.com/office/drawing/2014/main" id="{1156CC0B-DDFA-E6D1-7989-E037618592C7}"/>
              </a:ext>
            </a:extLst>
          </p:cNvPr>
          <p:cNvPicPr>
            <a:picLocks noChangeAspect="1"/>
          </p:cNvPicPr>
          <p:nvPr/>
        </p:nvPicPr>
        <p:blipFill rotWithShape="1">
          <a:blip r:embed="rId5">
            <a:extLst>
              <a:ext uri="{28A0092B-C50C-407E-A947-70E740481C1C}">
                <a14:useLocalDpi xmlns:a14="http://schemas.microsoft.com/office/drawing/2010/main" val="0"/>
              </a:ext>
              <a:ext uri="{837473B0-CC2E-450A-ABE3-18F120FF3D39}">
                <a1611:picAttrSrcUrl xmlns:a1611="http://schemas.microsoft.com/office/drawing/2016/11/main" r:id="rId6"/>
              </a:ext>
            </a:extLst>
          </a:blip>
          <a:srcRect t="37528" b="27868"/>
          <a:stretch/>
        </p:blipFill>
        <p:spPr bwMode="auto">
          <a:xfrm>
            <a:off x="10258611" y="5988944"/>
            <a:ext cx="1817250" cy="628132"/>
          </a:xfrm>
          <a:prstGeom prst="rect">
            <a:avLst/>
          </a:prstGeom>
          <a:ln>
            <a:noFill/>
          </a:ln>
          <a:extLst>
            <a:ext uri="{53640926-AAD7-44D8-BBD7-CCE9431645EC}">
              <a14:shadowObscured xmlns:a14="http://schemas.microsoft.com/office/drawing/2010/main"/>
            </a:ext>
          </a:extLst>
        </p:spPr>
      </p:pic>
      <p:pic>
        <p:nvPicPr>
          <p:cNvPr id="9" name="Picture 2">
            <a:extLst>
              <a:ext uri="{FF2B5EF4-FFF2-40B4-BE49-F238E27FC236}">
                <a16:creationId xmlns:a16="http://schemas.microsoft.com/office/drawing/2014/main" id="{A985AD14-466E-2E55-2F86-2C88773BFB40}"/>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173321" y="5795849"/>
            <a:ext cx="1256738" cy="1014322"/>
          </a:xfrm>
          <a:prstGeom prst="rect">
            <a:avLst/>
          </a:prstGeom>
          <a:noFill/>
          <a:extLst>
            <a:ext uri="{909E8E84-426E-40DD-AFC4-6F175D3DCCD1}">
              <a14:hiddenFill xmlns:a14="http://schemas.microsoft.com/office/drawing/2010/main">
                <a:solidFill>
                  <a:srgbClr val="FFFFFF"/>
                </a:solidFill>
              </a14:hiddenFill>
            </a:ext>
          </a:extLst>
        </p:spPr>
      </p:pic>
      <p:pic>
        <p:nvPicPr>
          <p:cNvPr id="10" name="Kuva 9" descr="Kuva, joka sisältää kohteen teksti, Fontti, nisäkäs&#10;&#10;Tekoälyn generoima sisältö voi olla virheellistä.">
            <a:extLst>
              <a:ext uri="{FF2B5EF4-FFF2-40B4-BE49-F238E27FC236}">
                <a16:creationId xmlns:a16="http://schemas.microsoft.com/office/drawing/2014/main" id="{E73F6B3D-943B-6AD0-A44B-B88A1E94D491}"/>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5782467" y="6098683"/>
            <a:ext cx="2088464" cy="628132"/>
          </a:xfrm>
          <a:prstGeom prst="rect">
            <a:avLst/>
          </a:prstGeom>
        </p:spPr>
      </p:pic>
    </p:spTree>
    <p:extLst>
      <p:ext uri="{BB962C8B-B14F-4D97-AF65-F5344CB8AC3E}">
        <p14:creationId xmlns:p14="http://schemas.microsoft.com/office/powerpoint/2010/main" val="367456429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isällön paikkamerkki 2">
            <a:extLst>
              <a:ext uri="{FF2B5EF4-FFF2-40B4-BE49-F238E27FC236}">
                <a16:creationId xmlns:a16="http://schemas.microsoft.com/office/drawing/2014/main" id="{F238269D-D8B2-2922-3F8A-58881D78D297}"/>
              </a:ext>
            </a:extLst>
          </p:cNvPr>
          <p:cNvSpPr>
            <a:spLocks noGrp="1"/>
          </p:cNvSpPr>
          <p:nvPr>
            <p:ph idx="1"/>
          </p:nvPr>
        </p:nvSpPr>
        <p:spPr>
          <a:xfrm>
            <a:off x="6619422" y="3153646"/>
            <a:ext cx="3874407" cy="550708"/>
          </a:xfrm>
        </p:spPr>
        <p:txBody>
          <a:bodyPr>
            <a:normAutofit fontScale="85000" lnSpcReduction="10000"/>
          </a:bodyPr>
          <a:lstStyle/>
          <a:p>
            <a:pPr marL="0" indent="0">
              <a:buNone/>
            </a:pPr>
            <a:r>
              <a:rPr lang="fi-FI" dirty="0">
                <a:hlinkClick r:id="rId2"/>
              </a:rPr>
              <a:t>Tutustu oppaaseen täältä.</a:t>
            </a:r>
            <a:endParaRPr lang="fi-FI" dirty="0"/>
          </a:p>
        </p:txBody>
      </p:sp>
      <p:pic>
        <p:nvPicPr>
          <p:cNvPr id="4" name="Kuva 3" descr="Kuva, joka sisältää kohteen teksti, Fontti, graafinen suunnittelu, kuvakaappaus&#10;&#10;Tekoälyn generoima sisältö voi olla virheellistä.">
            <a:extLst>
              <a:ext uri="{FF2B5EF4-FFF2-40B4-BE49-F238E27FC236}">
                <a16:creationId xmlns:a16="http://schemas.microsoft.com/office/drawing/2014/main" id="{895434A4-F261-0E54-621A-74537D21895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bwMode="auto">
          <a:xfrm>
            <a:off x="372197" y="134046"/>
            <a:ext cx="4364633" cy="6190965"/>
          </a:xfrm>
          <a:prstGeom prst="rect">
            <a:avLst/>
          </a:prstGeom>
          <a:noFill/>
          <a:ln>
            <a:noFill/>
          </a:ln>
        </p:spPr>
      </p:pic>
      <p:pic>
        <p:nvPicPr>
          <p:cNvPr id="5" name="Kuva 4" descr="Kuva, joka sisältää kohteen Fontti, logo, Grafiikka, valkoinen&#10;&#10;Tekoälyn generoima sisältö voi olla virheellistä.">
            <a:extLst>
              <a:ext uri="{FF2B5EF4-FFF2-40B4-BE49-F238E27FC236}">
                <a16:creationId xmlns:a16="http://schemas.microsoft.com/office/drawing/2014/main" id="{84E5EDC5-5E3E-C1E5-DB74-ABF22432965E}"/>
              </a:ext>
            </a:extLst>
          </p:cNvPr>
          <p:cNvPicPr>
            <a:picLocks noChangeAspect="1"/>
          </p:cNvPicPr>
          <p:nvPr/>
        </p:nvPicPr>
        <p:blipFill rotWithShape="1">
          <a:blip r:embed="rId4">
            <a:extLst>
              <a:ext uri="{28A0092B-C50C-407E-A947-70E740481C1C}">
                <a14:useLocalDpi xmlns:a14="http://schemas.microsoft.com/office/drawing/2010/main" val="0"/>
              </a:ext>
              <a:ext uri="{837473B0-CC2E-450A-ABE3-18F120FF3D39}">
                <a1611:picAttrSrcUrl xmlns:a1611="http://schemas.microsoft.com/office/drawing/2016/11/main" r:id="rId5"/>
              </a:ext>
            </a:extLst>
          </a:blip>
          <a:srcRect t="37528" b="27868"/>
          <a:stretch/>
        </p:blipFill>
        <p:spPr bwMode="auto">
          <a:xfrm>
            <a:off x="9939296" y="4995681"/>
            <a:ext cx="2031368" cy="702142"/>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4052233714"/>
      </p:ext>
    </p:extLst>
  </p:cSld>
  <p:clrMapOvr>
    <a:masterClrMapping/>
  </p:clrMapOvr>
</p:sld>
</file>

<file path=ppt/theme/theme1.xml><?xml version="1.0" encoding="utf-8"?>
<a:theme xmlns:a="http://schemas.openxmlformats.org/drawingml/2006/main" name="SBB_teema">
  <a:themeElements>
    <a:clrScheme name="SBB">
      <a:dk1>
        <a:srgbClr val="515A5B"/>
      </a:dk1>
      <a:lt1>
        <a:sysClr val="window" lastClr="FFFFFF"/>
      </a:lt1>
      <a:dk2>
        <a:srgbClr val="515A5B"/>
      </a:dk2>
      <a:lt2>
        <a:srgbClr val="E7E6E6"/>
      </a:lt2>
      <a:accent1>
        <a:srgbClr val="8DC63F"/>
      </a:accent1>
      <a:accent2>
        <a:srgbClr val="6DCFF6"/>
      </a:accent2>
      <a:accent3>
        <a:srgbClr val="558998"/>
      </a:accent3>
      <a:accent4>
        <a:srgbClr val="5FBB46"/>
      </a:accent4>
      <a:accent5>
        <a:srgbClr val="B1B3B6"/>
      </a:accent5>
      <a:accent6>
        <a:srgbClr val="515A5B"/>
      </a:accent6>
      <a:hlink>
        <a:srgbClr val="5FBB46"/>
      </a:hlink>
      <a:folHlink>
        <a:srgbClr val="B1B3B6"/>
      </a:folHlink>
    </a:clrScheme>
    <a:fontScheme name="SBB">
      <a:majorFont>
        <a:latin typeface="Segoe UI"/>
        <a:ea typeface=""/>
        <a:cs typeface=""/>
      </a:majorFont>
      <a:minorFont>
        <a:latin typeface="Segoe U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BB_teema" id="{7E86642D-BCF5-4E4C-96E1-7A61C659D0DC}" vid="{2A5E678F-5A0F-475C-BD4C-BE465CDBBF3A}"/>
    </a:ext>
  </a:extLst>
</a:theme>
</file>

<file path=ppt/theme/theme2.xml><?xml version="1.0" encoding="utf-8"?>
<a:theme xmlns:a="http://schemas.openxmlformats.org/drawingml/2006/main" name="Office-teema">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_activity xmlns="68bc037e-94d4-42d2-b6bd-65f1b9a00b41"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B530A052779BF74ABD2D27D3AE891D51" ma:contentTypeVersion="15" ma:contentTypeDescription="Create a new document." ma:contentTypeScope="" ma:versionID="24eb7518b41ff8587f5a94f0d6ca6bbf">
  <xsd:schema xmlns:xsd="http://www.w3.org/2001/XMLSchema" xmlns:xs="http://www.w3.org/2001/XMLSchema" xmlns:p="http://schemas.microsoft.com/office/2006/metadata/properties" xmlns:ns3="68bc037e-94d4-42d2-b6bd-65f1b9a00b41" xmlns:ns4="ff5e5420-8f4d-4f0c-81ed-ed2c4208393e" targetNamespace="http://schemas.microsoft.com/office/2006/metadata/properties" ma:root="true" ma:fieldsID="2e2e169a2b528ac1526c1d00177ddcd2" ns3:_="" ns4:_="">
    <xsd:import namespace="68bc037e-94d4-42d2-b6bd-65f1b9a00b41"/>
    <xsd:import namespace="ff5e5420-8f4d-4f0c-81ed-ed2c4208393e"/>
    <xsd:element name="properties">
      <xsd:complexType>
        <xsd:sequence>
          <xsd:element name="documentManagement">
            <xsd:complexType>
              <xsd:all>
                <xsd:element ref="ns3:MediaServiceMetadata" minOccurs="0"/>
                <xsd:element ref="ns3:MediaServiceFastMetadata" minOccurs="0"/>
                <xsd:element ref="ns3:MediaServiceAutoTags" minOccurs="0"/>
                <xsd:element ref="ns3:MediaServiceOCR" minOccurs="0"/>
                <xsd:element ref="ns3:MediaServiceGenerationTime" minOccurs="0"/>
                <xsd:element ref="ns3:MediaServiceEventHashCode" minOccurs="0"/>
                <xsd:element ref="ns3:MediaServiceDateTaken" minOccurs="0"/>
                <xsd:element ref="ns3:_activity" minOccurs="0"/>
                <xsd:element ref="ns4:SharedWithUsers" minOccurs="0"/>
                <xsd:element ref="ns4:SharedWithDetails" minOccurs="0"/>
                <xsd:element ref="ns4:SharingHintHash" minOccurs="0"/>
                <xsd:element ref="ns3:MediaServiceObjectDetectorVersions" minOccurs="0"/>
                <xsd:element ref="ns3:MediaLengthInSeconds" minOccurs="0"/>
                <xsd:element ref="ns3:MediaServiceSystemTags" minOccurs="0"/>
                <xsd:element ref="ns3: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8bc037e-94d4-42d2-b6bd-65f1b9a00b41"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DateTaken" ma:index="14" nillable="true" ma:displayName="MediaServiceDateTaken" ma:hidden="true" ma:indexed="true" ma:internalName="MediaServiceDateTaken" ma:readOnly="true">
      <xsd:simpleType>
        <xsd:restriction base="dms:Text"/>
      </xsd:simpleType>
    </xsd:element>
    <xsd:element name="_activity" ma:index="15" nillable="true" ma:displayName="_activity" ma:hidden="true" ma:internalName="_activity">
      <xsd:simpleType>
        <xsd:restriction base="dms:Note"/>
      </xsd:simpleType>
    </xsd:element>
    <xsd:element name="MediaServiceObjectDetectorVersions" ma:index="19" nillable="true" ma:displayName="MediaServiceObjectDetectorVersions" ma:hidden="true" ma:indexed="true" ma:internalName="MediaServiceObjectDetectorVersions" ma:readOnly="true">
      <xsd:simpleType>
        <xsd:restriction base="dms:Text"/>
      </xsd:simpleType>
    </xsd:element>
    <xsd:element name="MediaLengthInSeconds" ma:index="20" nillable="true" ma:displayName="MediaLengthInSeconds" ma:hidden="true" ma:internalName="MediaLengthInSeconds" ma:readOnly="true">
      <xsd:simpleType>
        <xsd:restriction base="dms:Unknown"/>
      </xsd:simpleType>
    </xsd:element>
    <xsd:element name="MediaServiceSystemTags" ma:index="21" nillable="true" ma:displayName="MediaServiceSystemTags" ma:hidden="true" ma:internalName="MediaServiceSystemTags" ma:readOnly="true">
      <xsd:simpleType>
        <xsd:restriction base="dms:Note"/>
      </xsd:simpleType>
    </xsd:element>
    <xsd:element name="MediaServiceSearchProperties" ma:index="22"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ff5e5420-8f4d-4f0c-81ed-ed2c4208393e" elementFormDefault="qualified">
    <xsd:import namespace="http://schemas.microsoft.com/office/2006/documentManagement/types"/>
    <xsd:import namespace="http://schemas.microsoft.com/office/infopath/2007/PartnerControls"/>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element name="SharingHintHash" ma:index="18"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1848DE1B-F8E5-42FC-9487-407687765738}">
  <ds:schemaRefs>
    <ds:schemaRef ds:uri="ff5e5420-8f4d-4f0c-81ed-ed2c4208393e"/>
    <ds:schemaRef ds:uri="http://schemas.microsoft.com/office/2006/documentManagement/types"/>
    <ds:schemaRef ds:uri="http://schemas.microsoft.com/office/infopath/2007/PartnerControls"/>
    <ds:schemaRef ds:uri="http://purl.org/dc/elements/1.1/"/>
    <ds:schemaRef ds:uri="http://schemas.microsoft.com/office/2006/metadata/properties"/>
    <ds:schemaRef ds:uri="http://schemas.openxmlformats.org/package/2006/metadata/core-properties"/>
    <ds:schemaRef ds:uri="http://purl.org/dc/terms/"/>
    <ds:schemaRef ds:uri="68bc037e-94d4-42d2-b6bd-65f1b9a00b41"/>
    <ds:schemaRef ds:uri="http://www.w3.org/XML/1998/namespace"/>
    <ds:schemaRef ds:uri="http://purl.org/dc/dcmitype/"/>
  </ds:schemaRefs>
</ds:datastoreItem>
</file>

<file path=customXml/itemProps2.xml><?xml version="1.0" encoding="utf-8"?>
<ds:datastoreItem xmlns:ds="http://schemas.openxmlformats.org/officeDocument/2006/customXml" ds:itemID="{6D04F2ED-4A71-407D-BAF0-3812C59A20FC}">
  <ds:schemaRefs>
    <ds:schemaRef ds:uri="http://schemas.microsoft.com/sharepoint/v3/contenttype/forms"/>
  </ds:schemaRefs>
</ds:datastoreItem>
</file>

<file path=customXml/itemProps3.xml><?xml version="1.0" encoding="utf-8"?>
<ds:datastoreItem xmlns:ds="http://schemas.openxmlformats.org/officeDocument/2006/customXml" ds:itemID="{635B82AC-60F6-4765-83E7-66835525711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68bc037e-94d4-42d2-b6bd-65f1b9a00b41"/>
    <ds:schemaRef ds:uri="ff5e5420-8f4d-4f0c-81ed-ed2c4208393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SBB_teema</Template>
  <TotalTime>136</TotalTime>
  <Words>1014</Words>
  <Application>Microsoft Office PowerPoint</Application>
  <PresentationFormat>Laajakuva</PresentationFormat>
  <Paragraphs>68</Paragraphs>
  <Slides>8</Slides>
  <Notes>2</Notes>
  <HiddenSlides>0</HiddenSlides>
  <MMClips>0</MMClips>
  <ScaleCrop>false</ScaleCrop>
  <HeadingPairs>
    <vt:vector size="6" baseType="variant">
      <vt:variant>
        <vt:lpstr>Käytetyt fontit</vt:lpstr>
      </vt:variant>
      <vt:variant>
        <vt:i4>3</vt:i4>
      </vt:variant>
      <vt:variant>
        <vt:lpstr>Teema</vt:lpstr>
      </vt:variant>
      <vt:variant>
        <vt:i4>1</vt:i4>
      </vt:variant>
      <vt:variant>
        <vt:lpstr>Dian otsikot</vt:lpstr>
      </vt:variant>
      <vt:variant>
        <vt:i4>8</vt:i4>
      </vt:variant>
    </vt:vector>
  </HeadingPairs>
  <TitlesOfParts>
    <vt:vector size="12" baseType="lpstr">
      <vt:lpstr>Aptos</vt:lpstr>
      <vt:lpstr>Arial</vt:lpstr>
      <vt:lpstr>Segoe UI</vt:lpstr>
      <vt:lpstr>SBB_teema</vt:lpstr>
      <vt:lpstr>Kierrätyslannoitteiden käyttö peltoviljelyssä</vt:lpstr>
      <vt:lpstr>Hankkeen perustiedot</vt:lpstr>
      <vt:lpstr>Hankkeen esittely</vt:lpstr>
      <vt:lpstr>Oppaan sisältö</vt:lpstr>
      <vt:lpstr>Nostoja oppaasta koskien  puhdistamolietettä</vt:lpstr>
      <vt:lpstr>Hankkeessa toteutettu viestintä</vt:lpstr>
      <vt:lpstr>  Kierrätyslannoitteiden käyttö peltoviljelyssä opas antaa konkreettisia ohjeita viljelijöille tavoitteena edistää kierrätyslannoitteiden käyttöä suomalaisessa peltoviljelyssä. Oppaan avulla halutaan lisätä viljelijöiden ja muiden alan toimijoiden tietämystä kierrätyslannoitteista sekä madaltaa kynnystä niiden hyödyntämiseen osana kestävää ja omavaraisempaa maataloutta.  </vt:lpstr>
      <vt:lpstr>PowerPoint-esitys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Nelli Kyöstilä</dc:creator>
  <cp:lastModifiedBy>Nelli Kyöstilä</cp:lastModifiedBy>
  <cp:revision>2</cp:revision>
  <dcterms:created xsi:type="dcterms:W3CDTF">2025-06-04T07:22:28Z</dcterms:created>
  <dcterms:modified xsi:type="dcterms:W3CDTF">2025-06-04T09:41:44Z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0x010100B530A052779BF74ABD2D27D3AE891D51</vt:lpwstr>
  </property>
</Properties>
</file>